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447" r:id="rId5"/>
    <p:sldId id="630" r:id="rId6"/>
    <p:sldId id="631" r:id="rId7"/>
    <p:sldId id="632" r:id="rId8"/>
    <p:sldId id="633" r:id="rId9"/>
    <p:sldId id="634" r:id="rId10"/>
    <p:sldId id="585" r:id="rId11"/>
    <p:sldId id="635" r:id="rId12"/>
    <p:sldId id="636" r:id="rId13"/>
    <p:sldId id="637" r:id="rId14"/>
    <p:sldId id="638" r:id="rId15"/>
    <p:sldId id="556" r:id="rId16"/>
    <p:sldId id="587" r:id="rId17"/>
    <p:sldId id="312" r:id="rId18"/>
  </p:sldIdLst>
  <p:sldSz cx="9144000" cy="5143500" type="screen16x9"/>
  <p:notesSz cx="9874250" cy="679767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2">
          <p15:clr>
            <a:srgbClr val="A4A3A4"/>
          </p15:clr>
        </p15:guide>
        <p15:guide id="2" pos="583">
          <p15:clr>
            <a:srgbClr val="A4A3A4"/>
          </p15:clr>
        </p15:guide>
      </p15:sldGuideLst>
    </p:ext>
    <p:ext uri="{2D200454-40CA-4A62-9FC3-DE9A4176ACB9}">
      <p15:notesGuideLst xmlns:p15="http://schemas.microsoft.com/office/powerpoint/2012/main">
        <p15:guide id="1" orient="horz" pos="2142">
          <p15:clr>
            <a:srgbClr val="A4A3A4"/>
          </p15:clr>
        </p15:guide>
        <p15:guide id="2" pos="311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Tekijä"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7F"/>
    <a:srgbClr val="C9925B"/>
    <a:srgbClr val="FF66CC"/>
    <a:srgbClr val="1AB233"/>
    <a:srgbClr val="00FFFF"/>
    <a:srgbClr val="0000FF"/>
    <a:srgbClr val="C4BF00"/>
    <a:srgbClr val="E2AC00"/>
    <a:srgbClr val="84D0F0"/>
    <a:srgbClr val="148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ematyyli 1 - Korostu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2" autoAdjust="0"/>
    <p:restoredTop sz="94249" autoAdjust="0"/>
  </p:normalViewPr>
  <p:slideViewPr>
    <p:cSldViewPr snapToGrid="0" snapToObjects="1">
      <p:cViewPr varScale="1">
        <p:scale>
          <a:sx n="88" d="100"/>
          <a:sy n="88" d="100"/>
        </p:scale>
        <p:origin x="608" y="64"/>
      </p:cViewPr>
      <p:guideLst>
        <p:guide orient="horz" pos="2782"/>
        <p:guide pos="583"/>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3" d="100"/>
          <a:sy n="93" d="100"/>
        </p:scale>
        <p:origin x="-3762" y="-120"/>
      </p:cViewPr>
      <p:guideLst>
        <p:guide orient="horz" pos="2142"/>
        <p:guide pos="311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8" y="1"/>
            <a:ext cx="4278841" cy="339883"/>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5593130" y="1"/>
            <a:ext cx="4278841" cy="339883"/>
          </a:xfrm>
          <a:prstGeom prst="rect">
            <a:avLst/>
          </a:prstGeom>
        </p:spPr>
        <p:txBody>
          <a:bodyPr vert="horz" lIns="91440" tIns="45720" rIns="91440" bIns="45720" rtlCol="0"/>
          <a:lstStyle>
            <a:lvl1pPr algn="r">
              <a:defRPr sz="1200"/>
            </a:lvl1pPr>
          </a:lstStyle>
          <a:p>
            <a:fld id="{F1A0AE55-0C82-4D57-9F91-4CBA3D6DD7AB}" type="datetimeFigureOut">
              <a:rPr lang="fi-FI" smtClean="0"/>
              <a:pPr/>
              <a:t>21.4.2021</a:t>
            </a:fld>
            <a:endParaRPr lang="fi-FI"/>
          </a:p>
        </p:txBody>
      </p:sp>
      <p:sp>
        <p:nvSpPr>
          <p:cNvPr id="4" name="Alatunnisteen paikkamerkki 3"/>
          <p:cNvSpPr>
            <a:spLocks noGrp="1"/>
          </p:cNvSpPr>
          <p:nvPr>
            <p:ph type="ftr" sz="quarter" idx="2"/>
          </p:nvPr>
        </p:nvSpPr>
        <p:spPr>
          <a:xfrm>
            <a:off x="8" y="6456616"/>
            <a:ext cx="4278841" cy="339883"/>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5593130" y="6456616"/>
            <a:ext cx="4278841" cy="339883"/>
          </a:xfrm>
          <a:prstGeom prst="rect">
            <a:avLst/>
          </a:prstGeom>
        </p:spPr>
        <p:txBody>
          <a:bodyPr vert="horz" lIns="91440" tIns="45720" rIns="91440" bIns="45720" rtlCol="0" anchor="b"/>
          <a:lstStyle>
            <a:lvl1pPr algn="r">
              <a:defRPr sz="1200"/>
            </a:lvl1pPr>
          </a:lstStyle>
          <a:p>
            <a:fld id="{2D3229EC-BD9E-4230-A4FC-5E6FBB0B4C79}" type="slidenum">
              <a:rPr lang="fi-FI" smtClean="0"/>
              <a:pPr/>
              <a:t>‹#›</a:t>
            </a:fld>
            <a:endParaRPr lang="fi-FI"/>
          </a:p>
        </p:txBody>
      </p:sp>
    </p:spTree>
    <p:extLst>
      <p:ext uri="{BB962C8B-B14F-4D97-AF65-F5344CB8AC3E}">
        <p14:creationId xmlns:p14="http://schemas.microsoft.com/office/powerpoint/2010/main" val="3918595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8" y="1"/>
            <a:ext cx="4278841" cy="339883"/>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593130" y="1"/>
            <a:ext cx="4278841" cy="339883"/>
          </a:xfrm>
          <a:prstGeom prst="rect">
            <a:avLst/>
          </a:prstGeom>
        </p:spPr>
        <p:txBody>
          <a:bodyPr vert="horz" lIns="91440" tIns="45720" rIns="91440" bIns="45720" rtlCol="0"/>
          <a:lstStyle>
            <a:lvl1pPr algn="r">
              <a:defRPr sz="1200"/>
            </a:lvl1pPr>
          </a:lstStyle>
          <a:p>
            <a:fld id="{739AA8FF-215C-472F-A8C7-7C757995D4A7}" type="datetimeFigureOut">
              <a:rPr lang="fi-FI" smtClean="0"/>
              <a:pPr/>
              <a:t>21.4.2021</a:t>
            </a:fld>
            <a:endParaRPr lang="fi-FI"/>
          </a:p>
        </p:txBody>
      </p:sp>
      <p:sp>
        <p:nvSpPr>
          <p:cNvPr id="4" name="Dian kuvan paikkamerkki 3"/>
          <p:cNvSpPr>
            <a:spLocks noGrp="1" noRot="1" noChangeAspect="1"/>
          </p:cNvSpPr>
          <p:nvPr>
            <p:ph type="sldImg" idx="2"/>
          </p:nvPr>
        </p:nvSpPr>
        <p:spPr>
          <a:xfrm>
            <a:off x="2673350" y="509588"/>
            <a:ext cx="4527550" cy="254793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87425" y="3228898"/>
            <a:ext cx="7899400" cy="3058954"/>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Alatunnisteen paikkamerkki 5"/>
          <p:cNvSpPr>
            <a:spLocks noGrp="1"/>
          </p:cNvSpPr>
          <p:nvPr>
            <p:ph type="ftr" sz="quarter" idx="4"/>
          </p:nvPr>
        </p:nvSpPr>
        <p:spPr>
          <a:xfrm>
            <a:off x="8" y="6456616"/>
            <a:ext cx="4278841" cy="339883"/>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593130" y="6456616"/>
            <a:ext cx="4278841" cy="339883"/>
          </a:xfrm>
          <a:prstGeom prst="rect">
            <a:avLst/>
          </a:prstGeom>
        </p:spPr>
        <p:txBody>
          <a:bodyPr vert="horz" lIns="91440" tIns="45720" rIns="91440" bIns="45720" rtlCol="0" anchor="b"/>
          <a:lstStyle>
            <a:lvl1pPr algn="r">
              <a:defRPr sz="1200"/>
            </a:lvl1pPr>
          </a:lstStyle>
          <a:p>
            <a:fld id="{9FAC8229-B5CC-44AB-AB45-F2763324C7BE}" type="slidenum">
              <a:rPr lang="fi-FI" smtClean="0"/>
              <a:pPr/>
              <a:t>‹#›</a:t>
            </a:fld>
            <a:endParaRPr lang="fi-FI"/>
          </a:p>
        </p:txBody>
      </p:sp>
    </p:spTree>
    <p:extLst>
      <p:ext uri="{BB962C8B-B14F-4D97-AF65-F5344CB8AC3E}">
        <p14:creationId xmlns:p14="http://schemas.microsoft.com/office/powerpoint/2010/main" val="194228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buFont typeface="Arial" pitchFamily="34" charset="0"/>
      <a:buChar char="•"/>
      <a:defRPr sz="1200" kern="1200">
        <a:solidFill>
          <a:schemeClr val="tx1"/>
        </a:solidFill>
        <a:latin typeface="Arial" pitchFamily="34" charset="0"/>
        <a:ea typeface="+mn-ea"/>
        <a:cs typeface="Arial" pitchFamily="34" charset="0"/>
      </a:defRPr>
    </a:lvl2pPr>
    <a:lvl3pPr marL="914400" algn="l" defTabSz="914400" rtl="0" eaLnBrk="1" latinLnBrk="0" hangingPunct="1">
      <a:buFont typeface="Courier New" pitchFamily="49" charset="0"/>
      <a:buChar char="o"/>
      <a:defRPr sz="1200" kern="1200">
        <a:solidFill>
          <a:schemeClr val="tx1"/>
        </a:solidFill>
        <a:latin typeface="Arial" pitchFamily="34" charset="0"/>
        <a:ea typeface="+mn-ea"/>
        <a:cs typeface="Arial" pitchFamily="34" charset="0"/>
      </a:defRPr>
    </a:lvl3pPr>
    <a:lvl4pPr marL="1371600" algn="l" defTabSz="914400" rtl="0" eaLnBrk="1" latinLnBrk="0" hangingPunct="1">
      <a:buFont typeface="Arial" pitchFamily="34" charset="0"/>
      <a:buChar char="∙"/>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12961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166717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247873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211021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69501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2036385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842009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47660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09818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90804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236252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Good</a:t>
            </a:r>
            <a:r>
              <a:rPr lang="fi-FI" dirty="0"/>
              <a:t> </a:t>
            </a:r>
            <a:r>
              <a:rPr lang="fi-FI" dirty="0" err="1"/>
              <a:t>afternoon</a:t>
            </a:r>
            <a:r>
              <a:rPr lang="fi-FI" dirty="0"/>
              <a:t> </a:t>
            </a:r>
            <a:r>
              <a:rPr lang="fi-FI" dirty="0" err="1"/>
              <a:t>everybody</a:t>
            </a:r>
            <a:r>
              <a:rPr lang="fi-FI" dirty="0"/>
              <a:t>.</a:t>
            </a:r>
            <a:r>
              <a:rPr lang="fi-FI" baseline="0" dirty="0"/>
              <a:t> My </a:t>
            </a:r>
            <a:r>
              <a:rPr lang="fi-FI" baseline="0" dirty="0" err="1"/>
              <a:t>name</a:t>
            </a:r>
            <a:r>
              <a:rPr lang="fi-FI" baseline="0" dirty="0"/>
              <a:t> is Nillo Halonen and I </a:t>
            </a:r>
            <a:r>
              <a:rPr lang="fi-FI" baseline="0" dirty="0" err="1"/>
              <a:t>come</a:t>
            </a:r>
            <a:r>
              <a:rPr lang="fi-FI" baseline="0" dirty="0"/>
              <a:t> </a:t>
            </a:r>
            <a:r>
              <a:rPr lang="fi-FI" baseline="0" dirty="0" err="1"/>
              <a:t>from</a:t>
            </a:r>
            <a:r>
              <a:rPr lang="fi-FI" baseline="0" dirty="0"/>
              <a:t> Tampere </a:t>
            </a:r>
            <a:r>
              <a:rPr lang="fi-FI" baseline="0" dirty="0" err="1"/>
              <a:t>Region</a:t>
            </a:r>
            <a:r>
              <a:rPr lang="fi-FI" baseline="0" dirty="0"/>
              <a:t>, Finland. In </a:t>
            </a:r>
            <a:r>
              <a:rPr lang="fi-FI" baseline="0" dirty="0" err="1"/>
              <a:t>this</a:t>
            </a:r>
            <a:r>
              <a:rPr lang="fi-FI" baseline="0" dirty="0"/>
              <a:t> </a:t>
            </a:r>
            <a:r>
              <a:rPr lang="fi-FI" baseline="0" dirty="0" err="1"/>
              <a:t>project</a:t>
            </a:r>
            <a:r>
              <a:rPr lang="fi-FI" baseline="0" dirty="0"/>
              <a:t> my </a:t>
            </a:r>
            <a:r>
              <a:rPr lang="fi-FI" baseline="0" dirty="0" err="1"/>
              <a:t>role</a:t>
            </a:r>
            <a:r>
              <a:rPr lang="fi-FI" baseline="0" dirty="0"/>
              <a:t> is </a:t>
            </a:r>
            <a:r>
              <a:rPr lang="fi-FI" baseline="0" dirty="0" err="1"/>
              <a:t>working</a:t>
            </a:r>
            <a:r>
              <a:rPr lang="fi-FI" baseline="0" dirty="0"/>
              <a:t> as an </a:t>
            </a:r>
            <a:r>
              <a:rPr lang="fi-FI" baseline="0" dirty="0" err="1"/>
              <a:t>industry</a:t>
            </a:r>
            <a:r>
              <a:rPr lang="fi-FI" baseline="0" dirty="0"/>
              <a:t> </a:t>
            </a:r>
            <a:r>
              <a:rPr lang="fi-FI" baseline="0" dirty="0" err="1"/>
              <a:t>specialist</a:t>
            </a:r>
            <a:r>
              <a:rPr lang="fi-FI" baseline="0" dirty="0"/>
              <a:t> of </a:t>
            </a:r>
            <a:r>
              <a:rPr lang="fi-FI" baseline="0" dirty="0" err="1"/>
              <a:t>circular</a:t>
            </a:r>
            <a:r>
              <a:rPr lang="fi-FI" baseline="0" dirty="0"/>
              <a:t> </a:t>
            </a:r>
            <a:r>
              <a:rPr lang="fi-FI" baseline="0" dirty="0" err="1"/>
              <a:t>economy</a:t>
            </a:r>
            <a:r>
              <a:rPr lang="fi-FI" baseline="0" dirty="0"/>
              <a:t> at </a:t>
            </a:r>
            <a:r>
              <a:rPr lang="fi-FI" baseline="0" dirty="0" err="1"/>
              <a:t>Council</a:t>
            </a:r>
            <a:r>
              <a:rPr lang="fi-FI" baseline="0" dirty="0"/>
              <a:t> of Tampere </a:t>
            </a:r>
            <a:r>
              <a:rPr lang="fi-FI" baseline="0" dirty="0" err="1"/>
              <a:t>Region</a:t>
            </a:r>
            <a:r>
              <a:rPr lang="fi-FI" baseline="0" dirty="0"/>
              <a:t> in </a:t>
            </a:r>
            <a:r>
              <a:rPr lang="fi-FI" baseline="0" dirty="0" err="1"/>
              <a:t>close</a:t>
            </a:r>
            <a:r>
              <a:rPr lang="fi-FI" baseline="0" dirty="0"/>
              <a:t> collaboration with Tampere </a:t>
            </a:r>
            <a:r>
              <a:rPr lang="fi-FI" baseline="0" dirty="0" err="1"/>
              <a:t>University</a:t>
            </a:r>
            <a:r>
              <a:rPr lang="fi-FI" baseline="0" dirty="0"/>
              <a:t> of Technology. I am </a:t>
            </a:r>
            <a:r>
              <a:rPr lang="fi-FI" baseline="0" dirty="0" err="1"/>
              <a:t>responsible</a:t>
            </a:r>
            <a:r>
              <a:rPr lang="fi-FI" baseline="0" dirty="0"/>
              <a:t> for the </a:t>
            </a:r>
            <a:r>
              <a:rPr lang="fi-FI" baseline="0" dirty="0" err="1"/>
              <a:t>execution</a:t>
            </a:r>
            <a:r>
              <a:rPr lang="fi-FI" baseline="0" dirty="0"/>
              <a:t> of the </a:t>
            </a:r>
            <a:r>
              <a:rPr lang="fi-FI" baseline="0" dirty="0" err="1"/>
              <a:t>work</a:t>
            </a:r>
            <a:r>
              <a:rPr lang="fi-FI" baseline="0" dirty="0"/>
              <a:t> </a:t>
            </a:r>
            <a:r>
              <a:rPr lang="fi-FI" baseline="0" dirty="0" err="1"/>
              <a:t>packages</a:t>
            </a:r>
            <a:r>
              <a:rPr lang="fi-FI" baseline="0" dirty="0"/>
              <a:t> in SCREEN in </a:t>
            </a:r>
            <a:r>
              <a:rPr lang="fi-FI" baseline="0" dirty="0" err="1"/>
              <a:t>our</a:t>
            </a:r>
            <a:r>
              <a:rPr lang="fi-FI" baseline="0" dirty="0"/>
              <a:t> </a:t>
            </a:r>
            <a:r>
              <a:rPr lang="fi-FI" baseline="0" dirty="0" err="1"/>
              <a:t>region</a:t>
            </a:r>
            <a:r>
              <a:rPr lang="fi-FI" baseline="0" dirty="0"/>
              <a:t>. </a:t>
            </a:r>
            <a:r>
              <a:rPr lang="fi-FI" baseline="0" dirty="0" err="1"/>
              <a:t>Today</a:t>
            </a:r>
            <a:r>
              <a:rPr lang="fi-FI" baseline="0" dirty="0"/>
              <a:t>, </a:t>
            </a:r>
            <a:r>
              <a:rPr lang="fi-FI" baseline="0" dirty="0" err="1"/>
              <a:t>also</a:t>
            </a:r>
            <a:r>
              <a:rPr lang="fi-FI" baseline="0" dirty="0"/>
              <a:t> </a:t>
            </a:r>
            <a:r>
              <a:rPr lang="fi-FI" baseline="0" dirty="0" err="1"/>
              <a:t>present</a:t>
            </a:r>
            <a:r>
              <a:rPr lang="fi-FI" baseline="0" dirty="0"/>
              <a:t> is my </a:t>
            </a:r>
            <a:r>
              <a:rPr lang="fi-FI" baseline="0" dirty="0" err="1"/>
              <a:t>supervisor</a:t>
            </a:r>
            <a:r>
              <a:rPr lang="fi-FI" baseline="0" dirty="0"/>
              <a:t> Petri Räsänen, </a:t>
            </a:r>
            <a:r>
              <a:rPr lang="en-US" sz="1200" b="0" i="0" kern="1200" dirty="0">
                <a:solidFill>
                  <a:schemeClr val="tx1"/>
                </a:solidFill>
                <a:effectLst/>
                <a:latin typeface="+mn-lt"/>
                <a:ea typeface="+mn-ea"/>
                <a:cs typeface="+mn-cs"/>
              </a:rPr>
              <a:t>‎Director</a:t>
            </a:r>
            <a:r>
              <a:rPr lang="en-US" sz="1200" b="0" i="0" kern="1200" baseline="0" dirty="0">
                <a:solidFill>
                  <a:schemeClr val="tx1"/>
                </a:solidFill>
                <a:effectLst/>
                <a:latin typeface="+mn-lt"/>
                <a:ea typeface="+mn-ea"/>
                <a:cs typeface="+mn-cs"/>
              </a:rPr>
              <a:t> in</a:t>
            </a:r>
            <a:r>
              <a:rPr lang="en-US" sz="1200" b="0" i="0" kern="1200" dirty="0">
                <a:solidFill>
                  <a:schemeClr val="tx1"/>
                </a:solidFill>
                <a:effectLst/>
                <a:latin typeface="+mn-lt"/>
                <a:ea typeface="+mn-ea"/>
                <a:cs typeface="+mn-cs"/>
              </a:rPr>
              <a:t> Innovation and Foresight at Council of Tampere Region</a:t>
            </a:r>
            <a:r>
              <a:rPr lang="fi-FI" baseline="0" dirty="0"/>
              <a:t>.</a:t>
            </a:r>
          </a:p>
          <a:p>
            <a:endParaRPr lang="fi-FI" baseline="0" dirty="0"/>
          </a:p>
          <a:p>
            <a:r>
              <a:rPr lang="fi-FI" baseline="0" dirty="0"/>
              <a:t>The </a:t>
            </a:r>
            <a:r>
              <a:rPr lang="fi-FI" baseline="0" dirty="0" err="1"/>
              <a:t>following</a:t>
            </a:r>
            <a:r>
              <a:rPr lang="fi-FI" baseline="0" dirty="0"/>
              <a:t> is a </a:t>
            </a:r>
            <a:r>
              <a:rPr lang="fi-FI" baseline="0" dirty="0" err="1"/>
              <a:t>short</a:t>
            </a:r>
            <a:r>
              <a:rPr lang="fi-FI" baseline="0" dirty="0"/>
              <a:t> </a:t>
            </a:r>
            <a:r>
              <a:rPr lang="fi-FI" baseline="0" dirty="0" err="1"/>
              <a:t>introduction</a:t>
            </a:r>
            <a:r>
              <a:rPr lang="fi-FI" baseline="0" dirty="0"/>
              <a:t> to Tampere </a:t>
            </a:r>
            <a:r>
              <a:rPr lang="fi-FI" baseline="0" dirty="0" err="1"/>
              <a:t>Region</a:t>
            </a:r>
            <a:r>
              <a:rPr lang="fi-FI" baseline="0" dirty="0"/>
              <a:t>.</a:t>
            </a:r>
          </a:p>
          <a:p>
            <a:endParaRPr lang="fi-FI" baseline="0" dirty="0"/>
          </a:p>
          <a:p>
            <a:pPr marL="171450" indent="-171450">
              <a:buFont typeface="Arial" panose="020B0604020202020204" pitchFamily="34" charset="0"/>
              <a:buChar char="•"/>
            </a:pPr>
            <a:r>
              <a:rPr lang="fi-FI" baseline="0" dirty="0"/>
              <a:t>Tampere </a:t>
            </a:r>
            <a:r>
              <a:rPr lang="fi-FI" baseline="0" dirty="0" err="1"/>
              <a:t>region</a:t>
            </a:r>
            <a:r>
              <a:rPr lang="fi-FI" baseline="0" dirty="0"/>
              <a:t> is the </a:t>
            </a:r>
            <a:r>
              <a:rPr lang="fi-FI" baseline="0" dirty="0" err="1"/>
              <a:t>second</a:t>
            </a:r>
            <a:r>
              <a:rPr lang="fi-FI" baseline="0" dirty="0"/>
              <a:t> </a:t>
            </a:r>
            <a:r>
              <a:rPr lang="fi-FI" baseline="0" dirty="0" err="1"/>
              <a:t>largest</a:t>
            </a:r>
            <a:r>
              <a:rPr lang="fi-FI" baseline="0" dirty="0"/>
              <a:t> </a:t>
            </a:r>
            <a:r>
              <a:rPr lang="fi-FI" baseline="0" dirty="0" err="1"/>
              <a:t>by</a:t>
            </a:r>
            <a:r>
              <a:rPr lang="fi-FI" baseline="0" dirty="0"/>
              <a:t> </a:t>
            </a:r>
            <a:r>
              <a:rPr lang="fi-FI" baseline="0" dirty="0" err="1"/>
              <a:t>population</a:t>
            </a:r>
            <a:r>
              <a:rPr lang="fi-FI" baseline="0" dirty="0"/>
              <a:t> and </a:t>
            </a:r>
            <a:r>
              <a:rPr lang="fi-FI" baseline="0" dirty="0" err="1"/>
              <a:t>by</a:t>
            </a:r>
            <a:r>
              <a:rPr lang="fi-FI" baseline="0" dirty="0"/>
              <a:t> </a:t>
            </a:r>
            <a:r>
              <a:rPr lang="fi-FI" baseline="0" dirty="0" err="1"/>
              <a:t>economy</a:t>
            </a:r>
            <a:r>
              <a:rPr lang="fi-FI" baseline="0" dirty="0"/>
              <a:t> of the 19 </a:t>
            </a:r>
            <a:r>
              <a:rPr lang="fi-FI" baseline="0" dirty="0" err="1"/>
              <a:t>regions</a:t>
            </a:r>
            <a:r>
              <a:rPr lang="fi-FI" baseline="0" dirty="0"/>
              <a:t> in Finland. </a:t>
            </a:r>
          </a:p>
          <a:p>
            <a:pPr marL="171450" indent="-171450">
              <a:buFont typeface="Arial" panose="020B0604020202020204" pitchFamily="34" charset="0"/>
              <a:buChar char="•"/>
            </a:pPr>
            <a:r>
              <a:rPr lang="fi-FI" baseline="0" dirty="0" err="1"/>
              <a:t>There</a:t>
            </a:r>
            <a:r>
              <a:rPr lang="fi-FI" baseline="0" dirty="0"/>
              <a:t> is </a:t>
            </a:r>
            <a:r>
              <a:rPr lang="fi-FI" baseline="0" dirty="0" err="1"/>
              <a:t>about</a:t>
            </a:r>
            <a:r>
              <a:rPr lang="fi-FI" baseline="0" dirty="0"/>
              <a:t> </a:t>
            </a:r>
            <a:r>
              <a:rPr lang="fi-FI" baseline="0" dirty="0" err="1"/>
              <a:t>half</a:t>
            </a:r>
            <a:r>
              <a:rPr lang="fi-FI" baseline="0" dirty="0"/>
              <a:t> a </a:t>
            </a:r>
            <a:r>
              <a:rPr lang="fi-FI" baseline="0" dirty="0" err="1"/>
              <a:t>million</a:t>
            </a:r>
            <a:r>
              <a:rPr lang="fi-FI" baseline="0" dirty="0"/>
              <a:t> </a:t>
            </a:r>
            <a:r>
              <a:rPr lang="fi-FI" baseline="0" dirty="0" err="1"/>
              <a:t>people</a:t>
            </a:r>
            <a:r>
              <a:rPr lang="fi-FI" baseline="0" dirty="0"/>
              <a:t> </a:t>
            </a:r>
            <a:r>
              <a:rPr lang="fi-FI" baseline="0" dirty="0" err="1"/>
              <a:t>living</a:t>
            </a:r>
            <a:r>
              <a:rPr lang="fi-FI" baseline="0" dirty="0"/>
              <a:t> in Tampere </a:t>
            </a:r>
            <a:r>
              <a:rPr lang="fi-FI" baseline="0" dirty="0" err="1"/>
              <a:t>Region</a:t>
            </a:r>
            <a:r>
              <a:rPr lang="fi-FI" baseline="0" dirty="0"/>
              <a:t>, </a:t>
            </a:r>
            <a:r>
              <a:rPr lang="fi-FI" baseline="0" dirty="0" err="1"/>
              <a:t>which</a:t>
            </a:r>
            <a:r>
              <a:rPr lang="fi-FI" baseline="0" dirty="0"/>
              <a:t> is </a:t>
            </a:r>
            <a:r>
              <a:rPr lang="fi-FI" baseline="0" dirty="0" err="1"/>
              <a:t>roughly</a:t>
            </a:r>
            <a:r>
              <a:rPr lang="fi-FI" baseline="0" dirty="0"/>
              <a:t> 9,2% of the </a:t>
            </a:r>
            <a:r>
              <a:rPr lang="fi-FI" baseline="0" dirty="0" err="1"/>
              <a:t>whole</a:t>
            </a:r>
            <a:r>
              <a:rPr lang="fi-FI" baseline="0" dirty="0"/>
              <a:t> </a:t>
            </a:r>
            <a:r>
              <a:rPr lang="fi-FI" baseline="0" dirty="0" err="1"/>
              <a:t>population</a:t>
            </a:r>
            <a:r>
              <a:rPr lang="fi-FI" baseline="0" dirty="0"/>
              <a:t> of Finland.</a:t>
            </a:r>
          </a:p>
          <a:p>
            <a:pPr marL="171450" indent="-171450">
              <a:buFont typeface="Arial" panose="020B0604020202020204" pitchFamily="34" charset="0"/>
              <a:buChar char="•"/>
            </a:pPr>
            <a:r>
              <a:rPr lang="fi-FI" baseline="0" dirty="0" err="1"/>
              <a:t>There</a:t>
            </a:r>
            <a:r>
              <a:rPr lang="fi-FI" baseline="0" dirty="0"/>
              <a:t> </a:t>
            </a:r>
            <a:r>
              <a:rPr lang="fi-FI" baseline="0" dirty="0" err="1"/>
              <a:t>are</a:t>
            </a:r>
            <a:r>
              <a:rPr lang="fi-FI" baseline="0" dirty="0"/>
              <a:t> 5 </a:t>
            </a:r>
            <a:r>
              <a:rPr lang="fi-FI" baseline="0" dirty="0" err="1"/>
              <a:t>major</a:t>
            </a:r>
            <a:r>
              <a:rPr lang="fi-FI" baseline="0" dirty="0"/>
              <a:t> </a:t>
            </a:r>
            <a:r>
              <a:rPr lang="fi-FI" baseline="0" dirty="0" err="1"/>
              <a:t>regions</a:t>
            </a:r>
            <a:r>
              <a:rPr lang="fi-FI" baseline="0" dirty="0"/>
              <a:t> in Finland and Tampere </a:t>
            </a:r>
            <a:r>
              <a:rPr lang="fi-FI" baseline="0" dirty="0" err="1"/>
              <a:t>region</a:t>
            </a:r>
            <a:r>
              <a:rPr lang="fi-FI" baseline="0" dirty="0"/>
              <a:t> is </a:t>
            </a:r>
            <a:r>
              <a:rPr lang="fi-FI" baseline="0" dirty="0" err="1"/>
              <a:t>part</a:t>
            </a:r>
            <a:r>
              <a:rPr lang="fi-FI" baseline="0" dirty="0"/>
              <a:t> of </a:t>
            </a:r>
            <a:r>
              <a:rPr lang="fi-FI" baseline="0" dirty="0" err="1"/>
              <a:t>West-Finland</a:t>
            </a:r>
            <a:r>
              <a:rPr lang="fi-FI" baseline="0" dirty="0"/>
              <a:t> </a:t>
            </a:r>
            <a:r>
              <a:rPr lang="fi-FI" baseline="0" dirty="0" err="1"/>
              <a:t>major</a:t>
            </a:r>
            <a:r>
              <a:rPr lang="fi-FI" baseline="0" dirty="0"/>
              <a:t> </a:t>
            </a:r>
            <a:r>
              <a:rPr lang="fi-FI" baseline="0" dirty="0" err="1"/>
              <a:t>region</a:t>
            </a:r>
            <a:r>
              <a:rPr lang="fi-FI" baseline="0" dirty="0"/>
              <a:t>.</a:t>
            </a:r>
          </a:p>
          <a:p>
            <a:pPr marL="171450" indent="-171450">
              <a:buFont typeface="Arial" panose="020B0604020202020204" pitchFamily="34" charset="0"/>
              <a:buChar char="•"/>
            </a:pPr>
            <a:r>
              <a:rPr lang="fi-FI" baseline="0" dirty="0"/>
              <a:t>And the city of Tampere is the </a:t>
            </a:r>
            <a:r>
              <a:rPr lang="fi-FI" baseline="0" dirty="0" err="1"/>
              <a:t>centre</a:t>
            </a:r>
            <a:r>
              <a:rPr lang="fi-FI" baseline="0" dirty="0"/>
              <a:t> of </a:t>
            </a:r>
            <a:r>
              <a:rPr lang="fi-FI" baseline="0" dirty="0" err="1"/>
              <a:t>region</a:t>
            </a:r>
            <a:endParaRPr lang="fi-FI" baseline="0" dirty="0"/>
          </a:p>
          <a:p>
            <a:pPr marL="171450" indent="-171450">
              <a:buFont typeface="Arial" panose="020B0604020202020204" pitchFamily="34" charset="0"/>
              <a:buChar char="•"/>
            </a:pPr>
            <a:r>
              <a:rPr lang="fi-FI" baseline="0" dirty="0" err="1"/>
              <a:t>Two</a:t>
            </a:r>
            <a:r>
              <a:rPr lang="fi-FI" baseline="0" dirty="0"/>
              <a:t> </a:t>
            </a:r>
            <a:r>
              <a:rPr lang="fi-FI" baseline="0" dirty="0" err="1"/>
              <a:t>other</a:t>
            </a:r>
            <a:r>
              <a:rPr lang="fi-FI" baseline="0" dirty="0"/>
              <a:t> </a:t>
            </a:r>
            <a:r>
              <a:rPr lang="fi-FI" baseline="0" dirty="0" err="1"/>
              <a:t>important</a:t>
            </a:r>
            <a:r>
              <a:rPr lang="fi-FI" baseline="0" dirty="0"/>
              <a:t> </a:t>
            </a:r>
            <a:r>
              <a:rPr lang="fi-FI" baseline="0" dirty="0" err="1"/>
              <a:t>aspects</a:t>
            </a:r>
            <a:r>
              <a:rPr lang="fi-FI" baseline="0" dirty="0"/>
              <a:t> to the </a:t>
            </a:r>
            <a:r>
              <a:rPr lang="fi-FI" baseline="0" dirty="0" err="1"/>
              <a:t>region</a:t>
            </a:r>
            <a:r>
              <a:rPr lang="fi-FI" baseline="0" dirty="0"/>
              <a:t>. Tampere </a:t>
            </a:r>
            <a:r>
              <a:rPr lang="fi-FI" baseline="0" dirty="0" err="1"/>
              <a:t>region</a:t>
            </a:r>
            <a:r>
              <a:rPr lang="fi-FI" baseline="0" dirty="0"/>
              <a:t> is </a:t>
            </a:r>
            <a:r>
              <a:rPr lang="fi-FI" baseline="0" dirty="0" err="1"/>
              <a:t>currently</a:t>
            </a:r>
            <a:r>
              <a:rPr lang="fi-FI" baseline="0" dirty="0"/>
              <a:t> the </a:t>
            </a:r>
            <a:r>
              <a:rPr lang="fi-FI" baseline="0" dirty="0" err="1"/>
              <a:t>most</a:t>
            </a:r>
            <a:r>
              <a:rPr lang="fi-FI" baseline="0" dirty="0"/>
              <a:t> </a:t>
            </a:r>
            <a:r>
              <a:rPr lang="fi-FI" baseline="0" dirty="0" err="1"/>
              <a:t>attractive</a:t>
            </a:r>
            <a:r>
              <a:rPr lang="fi-FI" baseline="0" dirty="0"/>
              <a:t> </a:t>
            </a:r>
            <a:r>
              <a:rPr lang="fi-FI" baseline="0" dirty="0" err="1"/>
              <a:t>region</a:t>
            </a:r>
            <a:r>
              <a:rPr lang="fi-FI" baseline="0" dirty="0"/>
              <a:t> in Finland and the </a:t>
            </a:r>
            <a:r>
              <a:rPr lang="fi-FI" baseline="0" dirty="0" err="1"/>
              <a:t>second</a:t>
            </a:r>
            <a:r>
              <a:rPr lang="fi-FI" baseline="0" dirty="0"/>
              <a:t> </a:t>
            </a:r>
            <a:r>
              <a:rPr lang="fi-FI" baseline="0" dirty="0" err="1"/>
              <a:t>fastest</a:t>
            </a:r>
            <a:r>
              <a:rPr lang="fi-FI" baseline="0" dirty="0"/>
              <a:t> </a:t>
            </a:r>
            <a:r>
              <a:rPr lang="fi-FI" baseline="0" dirty="0" err="1"/>
              <a:t>growing</a:t>
            </a:r>
            <a:r>
              <a:rPr lang="fi-FI" baseline="0" dirty="0"/>
              <a:t> </a:t>
            </a:r>
            <a:r>
              <a:rPr lang="fi-FI" baseline="0" dirty="0" err="1"/>
              <a:t>region</a:t>
            </a:r>
            <a:r>
              <a:rPr lang="fi-FI" baseline="0" dirty="0"/>
              <a:t> in Finland.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458B-5DEF-4B2F-B6B1-3AA531C66FCC}" type="slidenum">
              <a:rPr kumimoji="0" lang="fi-FI" sz="1200" b="0" i="0" u="none" strike="noStrike" kern="1200" cap="none" spc="0" normalizeH="0" baseline="0" noProof="0" smtClean="0">
                <a:ln>
                  <a:noFill/>
                </a:ln>
                <a:solidFill>
                  <a:prstClr val="black"/>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1627529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_mandala+tumma">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0" cy="5143499"/>
          </a:xfrm>
          <a:prstGeom prst="rect">
            <a:avLst/>
          </a:prstGeom>
        </p:spPr>
      </p:pic>
      <p:sp>
        <p:nvSpPr>
          <p:cNvPr id="2" name="Otsikko 1"/>
          <p:cNvSpPr>
            <a:spLocks noGrp="1"/>
          </p:cNvSpPr>
          <p:nvPr>
            <p:ph type="ctrTitle" hasCustomPrompt="1"/>
          </p:nvPr>
        </p:nvSpPr>
        <p:spPr>
          <a:xfrm>
            <a:off x="3770334" y="1058448"/>
            <a:ext cx="4759889" cy="1641551"/>
          </a:xfrm>
        </p:spPr>
        <p:txBody>
          <a:bodyPr lIns="0" tIns="0" rIns="0" bIns="0" anchor="t" anchorCtr="0">
            <a:noAutofit/>
          </a:bodyPr>
          <a:lstStyle>
            <a:lvl1pPr algn="r">
              <a:lnSpc>
                <a:spcPts val="3400"/>
              </a:lnSpc>
              <a:defRPr sz="3000">
                <a:solidFill>
                  <a:schemeClr val="bg1"/>
                </a:solidFill>
              </a:defRPr>
            </a:lvl1pPr>
          </a:lstStyle>
          <a:p>
            <a:r>
              <a:rPr lang="fi-FI" dirty="0"/>
              <a:t>Esityksen otsikko</a:t>
            </a:r>
          </a:p>
        </p:txBody>
      </p:sp>
      <p:sp>
        <p:nvSpPr>
          <p:cNvPr id="3" name="Alaotsikko 2"/>
          <p:cNvSpPr>
            <a:spLocks noGrp="1"/>
          </p:cNvSpPr>
          <p:nvPr>
            <p:ph type="subTitle" idx="1" hasCustomPrompt="1"/>
          </p:nvPr>
        </p:nvSpPr>
        <p:spPr>
          <a:xfrm>
            <a:off x="3770334" y="2700000"/>
            <a:ext cx="4759890" cy="1314592"/>
          </a:xfrm>
        </p:spPr>
        <p:txBody>
          <a:bodyPr lIns="0" tIns="0" rIns="0" bIns="0">
            <a:noAutofit/>
          </a:bodyPr>
          <a:lstStyle>
            <a:lvl1pPr marL="0" indent="0" algn="r">
              <a:lnSpc>
                <a:spcPts val="1600"/>
              </a:lnSpc>
              <a:spcBef>
                <a:spcPts val="600"/>
              </a:spcBef>
              <a:buNone/>
              <a:defRPr sz="1400" b="0" baseline="0">
                <a:solidFill>
                  <a:schemeClr val="bg1"/>
                </a:solidFill>
                <a:latin typeface="Arial Rounded MT Bold" panose="020F07040305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Esityksen pitäjä</a:t>
            </a:r>
          </a:p>
          <a:p>
            <a:r>
              <a:rPr lang="fi-FI" dirty="0"/>
              <a:t>Organisaatio</a:t>
            </a:r>
          </a:p>
          <a:p>
            <a:r>
              <a:rPr lang="fi-FI" dirty="0"/>
              <a:t>Tilaisuus &amp; päivämäärä</a:t>
            </a:r>
          </a:p>
        </p:txBody>
      </p:sp>
      <p:sp>
        <p:nvSpPr>
          <p:cNvPr id="7"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8"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9"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
        <p:nvSpPr>
          <p:cNvPr id="5" name="Suorakulmio 4">
            <a:extLst>
              <a:ext uri="{FF2B5EF4-FFF2-40B4-BE49-F238E27FC236}">
                <a16:creationId xmlns:a16="http://schemas.microsoft.com/office/drawing/2014/main" id="{8983E8BC-F58C-4E8C-9A46-D6306F4014BF}"/>
              </a:ext>
            </a:extLst>
          </p:cNvPr>
          <p:cNvSpPr/>
          <p:nvPr userDrawn="1"/>
        </p:nvSpPr>
        <p:spPr>
          <a:xfrm>
            <a:off x="207860" y="5028092"/>
            <a:ext cx="7984108" cy="92333"/>
          </a:xfrm>
          <a:prstGeom prst="rect">
            <a:avLst/>
          </a:prstGeom>
        </p:spPr>
        <p:txBody>
          <a:bodyPr wrap="square" lIns="0" tIns="0" rIns="0" bIns="0">
            <a:spAutoFit/>
          </a:bodyPr>
          <a:lstStyle/>
          <a:p>
            <a:pPr>
              <a:spcAft>
                <a:spcPts val="0"/>
              </a:spcAft>
            </a:pPr>
            <a:r>
              <a:rPr lang="fi-FI" sz="600" dirty="0" err="1">
                <a:solidFill>
                  <a:schemeClr val="tx1"/>
                </a:solidFill>
                <a:effectLst/>
                <a:latin typeface="Calibri" panose="020F0502020204030204" pitchFamily="34" charset="0"/>
                <a:ea typeface="Calibri" panose="020F0502020204030204" pitchFamily="34" charset="0"/>
              </a:rPr>
              <a:t>Circwaste</a:t>
            </a:r>
            <a:r>
              <a:rPr lang="fi-FI" sz="600" dirty="0">
                <a:solidFill>
                  <a:schemeClr val="tx1"/>
                </a:solidFill>
                <a:effectLst/>
                <a:latin typeface="Calibri" panose="020F0502020204030204" pitchFamily="34" charset="0"/>
                <a:ea typeface="Calibri" panose="020F0502020204030204" pitchFamily="34" charset="0"/>
              </a:rPr>
              <a:t>-hanke saa EU:lta rahoitusta, jolla hankkeen materiaalit on tuotettu. Materiaaleissa esitetty sisältö edustaa kuitenkin ainoastaan hankkeen omia näkemyksiä, joista EU:n komissio ei ole vastuussa.</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kulma">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1"/>
            <a:ext cx="9141290" cy="5143499"/>
          </a:xfrm>
          <a:prstGeom prst="rect">
            <a:avLst/>
          </a:prstGeom>
        </p:spPr>
      </p:pic>
      <p:sp>
        <p:nvSpPr>
          <p:cNvPr id="11" name="Sisällön paikkamerkki 3"/>
          <p:cNvSpPr>
            <a:spLocks noGrp="1"/>
          </p:cNvSpPr>
          <p:nvPr>
            <p:ph sz="half" idx="13" hasCustomPrompt="1"/>
          </p:nvPr>
        </p:nvSpPr>
        <p:spPr>
          <a:xfrm>
            <a:off x="928222" y="1050606"/>
            <a:ext cx="6381728" cy="2118480"/>
          </a:xfrm>
        </p:spPr>
        <p:txBody>
          <a:bodyPr>
            <a:noAutofit/>
          </a:bodyPr>
          <a:lstStyle>
            <a:lvl1pPr marL="0" indent="0">
              <a:spcBef>
                <a:spcPts val="0"/>
              </a:spcBef>
              <a:buNone/>
              <a:defRPr sz="1600" b="0" i="1" baseline="0">
                <a:solidFill>
                  <a:srgbClr val="FF0000"/>
                </a:solidFill>
              </a:defRPr>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dirty="0"/>
              <a:t>Lisää </a:t>
            </a:r>
            <a:r>
              <a:rPr lang="fi-FI" dirty="0" err="1"/>
              <a:t>taulukko/graafi/kaavio</a:t>
            </a:r>
            <a:r>
              <a:rPr lang="fi-FI" dirty="0"/>
              <a:t> napsauttamalla kuvaketta.</a:t>
            </a:r>
          </a:p>
        </p:txBody>
      </p:sp>
      <p:sp>
        <p:nvSpPr>
          <p:cNvPr id="12" name="Otsikko 1"/>
          <p:cNvSpPr>
            <a:spLocks noGrp="1"/>
          </p:cNvSpPr>
          <p:nvPr>
            <p:ph type="title" hasCustomPrompt="1"/>
          </p:nvPr>
        </p:nvSpPr>
        <p:spPr>
          <a:xfrm>
            <a:off x="928222" y="353821"/>
            <a:ext cx="7866062" cy="696784"/>
          </a:xfrm>
        </p:spPr>
        <p:txBody>
          <a:bodyPr/>
          <a:lstStyle>
            <a:lvl1pPr>
              <a:defRPr/>
            </a:lvl1pPr>
          </a:lstStyle>
          <a:p>
            <a:r>
              <a:rPr lang="fi-FI" dirty="0"/>
              <a:t>Otsikko</a:t>
            </a:r>
          </a:p>
        </p:txBody>
      </p:sp>
      <p:sp>
        <p:nvSpPr>
          <p:cNvPr id="14" name="Tekstin paikkamerkki 10"/>
          <p:cNvSpPr>
            <a:spLocks noGrp="1"/>
          </p:cNvSpPr>
          <p:nvPr>
            <p:ph type="body" sz="quarter" idx="16" hasCustomPrompt="1"/>
          </p:nvPr>
        </p:nvSpPr>
        <p:spPr>
          <a:xfrm>
            <a:off x="925512" y="3363094"/>
            <a:ext cx="7868771" cy="1050156"/>
          </a:xfrm>
        </p:spPr>
        <p:txBody>
          <a:bodyPr lIns="0" tIns="0" rIns="0" bIns="0"/>
          <a:lstStyle>
            <a:lvl1pPr marL="0" marR="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1800" b="0" kern="1200" baseline="0" dirty="0" smtClean="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a:pPr>
            <a:r>
              <a:rPr lang="fi-FI" dirty="0"/>
              <a:t>Kuvateksti: </a:t>
            </a:r>
            <a:r>
              <a:rPr lang="fi-FI" dirty="0" err="1"/>
              <a:t>Arial</a:t>
            </a:r>
            <a:r>
              <a:rPr lang="fi-FI" dirty="0"/>
              <a:t> 18pt, riviväli 1,0, väri musta</a:t>
            </a:r>
          </a:p>
        </p:txBody>
      </p:sp>
      <p:sp>
        <p:nvSpPr>
          <p:cNvPr id="18"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9"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20"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I+kuva">
    <p:spTree>
      <p:nvGrpSpPr>
        <p:cNvPr id="1" name=""/>
        <p:cNvGrpSpPr/>
        <p:nvPr/>
      </p:nvGrpSpPr>
      <p:grpSpPr>
        <a:xfrm>
          <a:off x="0" y="0"/>
          <a:ext cx="0" cy="0"/>
          <a:chOff x="0" y="0"/>
          <a:chExt cx="0" cy="0"/>
        </a:xfrm>
      </p:grpSpPr>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4418775"/>
            <a:ext cx="9141290" cy="724725"/>
          </a:xfrm>
          <a:prstGeom prst="rect">
            <a:avLst/>
          </a:prstGeom>
        </p:spPr>
      </p:pic>
      <p:sp>
        <p:nvSpPr>
          <p:cNvPr id="13" name="Sisällön paikkamerkki 2"/>
          <p:cNvSpPr>
            <a:spLocks noGrp="1"/>
          </p:cNvSpPr>
          <p:nvPr>
            <p:ph sz="half" idx="1" hasCustomPrompt="1"/>
          </p:nvPr>
        </p:nvSpPr>
        <p:spPr>
          <a:xfrm>
            <a:off x="3898800" y="1113235"/>
            <a:ext cx="4788000" cy="3257153"/>
          </a:xfrm>
        </p:spPr>
        <p:txBody>
          <a:bodyPr>
            <a:noAutofit/>
          </a:bodyPr>
          <a:lstStyle>
            <a:lvl1pPr marL="0" indent="0">
              <a:spcBef>
                <a:spcPts val="0"/>
              </a:spcBef>
              <a:buNone/>
              <a:defRPr sz="1600" i="1" baseline="0">
                <a:solidFill>
                  <a:srgbClr val="FF0000"/>
                </a:solidFill>
              </a:defRPr>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dirty="0"/>
              <a:t>Lisää </a:t>
            </a:r>
            <a:r>
              <a:rPr lang="fi-FI" dirty="0" err="1"/>
              <a:t>taulukko/graafi/kaavio</a:t>
            </a:r>
            <a:r>
              <a:rPr lang="fi-FI" dirty="0"/>
              <a:t> </a:t>
            </a:r>
            <a:br>
              <a:rPr lang="fi-FI" dirty="0"/>
            </a:br>
            <a:r>
              <a:rPr lang="fi-FI" dirty="0"/>
              <a:t>napsauttamalla kuvaketta.</a:t>
            </a:r>
          </a:p>
        </p:txBody>
      </p:sp>
      <p:sp>
        <p:nvSpPr>
          <p:cNvPr id="14" name="Otsikko 1"/>
          <p:cNvSpPr>
            <a:spLocks noGrp="1"/>
          </p:cNvSpPr>
          <p:nvPr>
            <p:ph type="title" hasCustomPrompt="1"/>
          </p:nvPr>
        </p:nvSpPr>
        <p:spPr>
          <a:xfrm>
            <a:off x="925512" y="416451"/>
            <a:ext cx="7761287" cy="696784"/>
          </a:xfrm>
        </p:spPr>
        <p:txBody>
          <a:bodyPr/>
          <a:lstStyle>
            <a:lvl1pPr>
              <a:defRPr>
                <a:solidFill>
                  <a:schemeClr val="tx2"/>
                </a:solidFill>
              </a:defRPr>
            </a:lvl1pPr>
          </a:lstStyle>
          <a:p>
            <a:r>
              <a:rPr lang="fi-FI" dirty="0"/>
              <a:t>Otsikko</a:t>
            </a:r>
          </a:p>
        </p:txBody>
      </p:sp>
      <p:sp>
        <p:nvSpPr>
          <p:cNvPr id="16"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7"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9"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
        <p:nvSpPr>
          <p:cNvPr id="15" name="Tekstin paikkamerkki 10"/>
          <p:cNvSpPr>
            <a:spLocks noGrp="1"/>
          </p:cNvSpPr>
          <p:nvPr>
            <p:ph type="body" sz="quarter" idx="16" hasCustomPrompt="1"/>
          </p:nvPr>
        </p:nvSpPr>
        <p:spPr>
          <a:xfrm>
            <a:off x="925512" y="3363094"/>
            <a:ext cx="7868771" cy="1050156"/>
          </a:xfrm>
        </p:spPr>
        <p:txBody>
          <a:bodyPr lIns="0" tIns="0" rIns="0" bIns="0"/>
          <a:lstStyle>
            <a:lvl1pPr marL="0" marR="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1800" b="0" kern="1200" baseline="0" dirty="0" smtClean="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a:pPr>
            <a:r>
              <a:rPr lang="fi-FI" dirty="0"/>
              <a:t>Kuvateksti: </a:t>
            </a:r>
            <a:r>
              <a:rPr lang="fi-FI" dirty="0" err="1"/>
              <a:t>Arial</a:t>
            </a:r>
            <a:r>
              <a:rPr lang="fi-FI" dirty="0"/>
              <a:t> 18pt, riviväli 1,0, väri musta</a:t>
            </a:r>
          </a:p>
        </p:txBody>
      </p:sp>
    </p:spTree>
    <p:extLst>
      <p:ext uri="{BB962C8B-B14F-4D97-AF65-F5344CB8AC3E}">
        <p14:creationId xmlns:p14="http://schemas.microsoft.com/office/powerpoint/2010/main" val="40588030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ko+kulm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13"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4"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5"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Tree>
    <p:extLst>
      <p:ext uri="{BB962C8B-B14F-4D97-AF65-F5344CB8AC3E}">
        <p14:creationId xmlns:p14="http://schemas.microsoft.com/office/powerpoint/2010/main" val="7284206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ko">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4413250"/>
            <a:ext cx="9141292" cy="724726"/>
          </a:xfrm>
          <a:prstGeom prst="rect">
            <a:avLst/>
          </a:prstGeom>
        </p:spPr>
      </p:pic>
      <p:sp>
        <p:nvSpPr>
          <p:cNvPr id="10"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3"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
        <p:nvSpPr>
          <p:cNvPr id="14"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Tree>
    <p:extLst>
      <p:ext uri="{BB962C8B-B14F-4D97-AF65-F5344CB8AC3E}">
        <p14:creationId xmlns:p14="http://schemas.microsoft.com/office/powerpoint/2010/main" val="12704719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ko_tumma">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11"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6"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6"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
        <p:nvSpPr>
          <p:cNvPr id="7" name="Suorakulmio 6">
            <a:extLst>
              <a:ext uri="{FF2B5EF4-FFF2-40B4-BE49-F238E27FC236}">
                <a16:creationId xmlns:a16="http://schemas.microsoft.com/office/drawing/2014/main" id="{FC5FC72A-84B9-46FF-A4D9-0C42214FC3F3}"/>
              </a:ext>
            </a:extLst>
          </p:cNvPr>
          <p:cNvSpPr/>
          <p:nvPr userDrawn="1"/>
        </p:nvSpPr>
        <p:spPr>
          <a:xfrm>
            <a:off x="207860" y="5028092"/>
            <a:ext cx="7984108" cy="92333"/>
          </a:xfrm>
          <a:prstGeom prst="rect">
            <a:avLst/>
          </a:prstGeom>
        </p:spPr>
        <p:txBody>
          <a:bodyPr wrap="square" lIns="0" tIns="0" rIns="0" bIns="0">
            <a:spAutoFit/>
          </a:bodyPr>
          <a:lstStyle/>
          <a:p>
            <a:pPr>
              <a:spcAft>
                <a:spcPts val="0"/>
              </a:spcAft>
            </a:pPr>
            <a:r>
              <a:rPr lang="fi-FI" sz="600" dirty="0" err="1">
                <a:solidFill>
                  <a:schemeClr val="tx1"/>
                </a:solidFill>
                <a:effectLst/>
                <a:latin typeface="Calibri" panose="020F0502020204030204" pitchFamily="34" charset="0"/>
                <a:ea typeface="Calibri" panose="020F0502020204030204" pitchFamily="34" charset="0"/>
              </a:rPr>
              <a:t>Circwaste</a:t>
            </a:r>
            <a:r>
              <a:rPr lang="fi-FI" sz="600" dirty="0">
                <a:solidFill>
                  <a:schemeClr val="tx1"/>
                </a:solidFill>
                <a:effectLst/>
                <a:latin typeface="Calibri" panose="020F0502020204030204" pitchFamily="34" charset="0"/>
                <a:ea typeface="Calibri" panose="020F0502020204030204" pitchFamily="34" charset="0"/>
              </a:rPr>
              <a:t>-hanke saa EU:lta rahoitusta, jolla hankkeen materiaalit on tuotettu. Materiaaleissa esitetty sisältö edustaa kuitenkin ainoastaan hankkeen omia näkemyksiä, joista EU:n komissio ei ole vastuussa.</a:t>
            </a:r>
          </a:p>
        </p:txBody>
      </p:sp>
    </p:spTree>
    <p:extLst>
      <p:ext uri="{BB962C8B-B14F-4D97-AF65-F5344CB8AC3E}">
        <p14:creationId xmlns:p14="http://schemas.microsoft.com/office/powerpoint/2010/main" val="41710789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endParaRPr lang="fi-FI" dirty="0"/>
          </a:p>
        </p:txBody>
      </p:sp>
      <p:sp>
        <p:nvSpPr>
          <p:cNvPr id="3" name="Sisällön paikkamerkki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03E6AFCB-A826-48DD-91F6-33218B337E08}" type="datetimeFigureOut">
              <a:rPr lang="fi-FI" smtClean="0"/>
              <a:pPr/>
              <a:t>21.4.2021</a:t>
            </a:fld>
            <a:endParaRPr lang="fi-FI"/>
          </a:p>
        </p:txBody>
      </p:sp>
      <p:sp>
        <p:nvSpPr>
          <p:cNvPr id="5" name="Alatunnisteen paikkamerkki 4"/>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97912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_kuva+otsikkopallot">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18559"/>
            <a:ext cx="9144000" cy="724941"/>
          </a:xfrm>
          <a:prstGeom prst="rect">
            <a:avLst/>
          </a:prstGeom>
        </p:spPr>
      </p:pic>
      <p:sp>
        <p:nvSpPr>
          <p:cNvPr id="6" name="Sisällön paikkamerkki 3"/>
          <p:cNvSpPr>
            <a:spLocks noGrp="1"/>
          </p:cNvSpPr>
          <p:nvPr>
            <p:ph sz="half" idx="13" hasCustomPrompt="1"/>
          </p:nvPr>
        </p:nvSpPr>
        <p:spPr>
          <a:xfrm>
            <a:off x="0" y="-1"/>
            <a:ext cx="9144000" cy="4418559"/>
          </a:xfrm>
        </p:spPr>
        <p:txBody>
          <a:bodyPr anchor="t" anchorCtr="0">
            <a:noAutofit/>
          </a:bodyPr>
          <a:lstStyle>
            <a:lvl1pPr marL="0" indent="0" algn="l">
              <a:spcBef>
                <a:spcPts val="0"/>
              </a:spcBef>
              <a:buNone/>
              <a:defRPr sz="1600" b="0" i="1" baseline="0">
                <a:solidFill>
                  <a:srgbClr val="FF0000"/>
                </a:solidFill>
              </a:defRPr>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dirty="0"/>
              <a:t>Lisää kansikuva napsauttamalla kuvaketta. </a:t>
            </a:r>
            <a:br>
              <a:rPr lang="fi-FI" dirty="0"/>
            </a:br>
            <a:r>
              <a:rPr lang="fi-FI" dirty="0"/>
              <a:t>Vie kuva taakse. Lisää teemapallokuvat tekstien alle. </a:t>
            </a:r>
          </a:p>
        </p:txBody>
      </p:sp>
      <p:sp>
        <p:nvSpPr>
          <p:cNvPr id="10" name="Otsikko 1"/>
          <p:cNvSpPr>
            <a:spLocks noGrp="1"/>
          </p:cNvSpPr>
          <p:nvPr>
            <p:ph type="ctrTitle" hasCustomPrompt="1"/>
          </p:nvPr>
        </p:nvSpPr>
        <p:spPr>
          <a:xfrm>
            <a:off x="3901858" y="-1"/>
            <a:ext cx="4772415" cy="2549048"/>
          </a:xfrm>
        </p:spPr>
        <p:txBody>
          <a:bodyPr lIns="0" tIns="0" rIns="0" bIns="0" anchor="ctr" anchorCtr="0">
            <a:noAutofit/>
          </a:bodyPr>
          <a:lstStyle>
            <a:lvl1pPr algn="ctr">
              <a:lnSpc>
                <a:spcPts val="3400"/>
              </a:lnSpc>
              <a:defRPr sz="3000" baseline="0">
                <a:solidFill>
                  <a:schemeClr val="bg1"/>
                </a:solidFill>
              </a:defRPr>
            </a:lvl1pPr>
          </a:lstStyle>
          <a:p>
            <a:r>
              <a:rPr lang="fi-FI" dirty="0"/>
              <a:t>Otsikko yhdelle </a:t>
            </a:r>
            <a:br>
              <a:rPr lang="fi-FI" dirty="0"/>
            </a:br>
            <a:r>
              <a:rPr lang="fi-FI" dirty="0"/>
              <a:t>- kahdelle </a:t>
            </a:r>
            <a:br>
              <a:rPr lang="fi-FI" dirty="0"/>
            </a:br>
            <a:r>
              <a:rPr lang="fi-FI" dirty="0"/>
              <a:t>-  kolmelle, tai </a:t>
            </a:r>
            <a:br>
              <a:rPr lang="fi-FI" dirty="0"/>
            </a:br>
            <a:r>
              <a:rPr lang="fi-FI" dirty="0"/>
              <a:t>jopa neljälle riville</a:t>
            </a:r>
          </a:p>
        </p:txBody>
      </p:sp>
      <p:sp>
        <p:nvSpPr>
          <p:cNvPr id="11" name="Alaotsikko 2"/>
          <p:cNvSpPr>
            <a:spLocks noGrp="1"/>
          </p:cNvSpPr>
          <p:nvPr>
            <p:ph type="subTitle" idx="1" hasCustomPrompt="1"/>
          </p:nvPr>
        </p:nvSpPr>
        <p:spPr>
          <a:xfrm>
            <a:off x="6629019" y="3106454"/>
            <a:ext cx="2561573" cy="1847590"/>
          </a:xfrm>
        </p:spPr>
        <p:txBody>
          <a:bodyPr lIns="0" tIns="0" rIns="0" bIns="0" anchor="ctr" anchorCtr="0">
            <a:normAutofit/>
          </a:bodyPr>
          <a:lstStyle>
            <a:lvl1pPr marL="0" indent="0" algn="ctr">
              <a:lnSpc>
                <a:spcPts val="1600"/>
              </a:lnSpc>
              <a:spcBef>
                <a:spcPts val="600"/>
              </a:spcBef>
              <a:buNone/>
              <a:defRPr sz="1400" b="0" baseline="0">
                <a:solidFill>
                  <a:schemeClr val="bg1"/>
                </a:solidFill>
                <a:latin typeface="Arial Rounded MT Bold" panose="020F07040305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Esityksen pitäjä</a:t>
            </a:r>
          </a:p>
          <a:p>
            <a:r>
              <a:rPr lang="fi-FI" dirty="0"/>
              <a:t>Organisaatio</a:t>
            </a:r>
          </a:p>
          <a:p>
            <a:r>
              <a:rPr lang="fi-FI" dirty="0"/>
              <a:t>Tilaisuus &amp; päivämäärä</a:t>
            </a:r>
          </a:p>
        </p:txBody>
      </p:sp>
      <p:sp>
        <p:nvSpPr>
          <p:cNvPr id="8"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9"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3"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Tree>
    <p:extLst>
      <p:ext uri="{BB962C8B-B14F-4D97-AF65-F5344CB8AC3E}">
        <p14:creationId xmlns:p14="http://schemas.microsoft.com/office/powerpoint/2010/main" val="35649559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HOsivu_ISO_tumma">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0" y="0"/>
            <a:ext cx="9141288" cy="5143498"/>
          </a:xfrm>
          <a:prstGeom prst="rect">
            <a:avLst/>
          </a:prstGeom>
        </p:spPr>
      </p:pic>
      <p:sp>
        <p:nvSpPr>
          <p:cNvPr id="10" name="Otsikko 1"/>
          <p:cNvSpPr>
            <a:spLocks noGrp="1"/>
          </p:cNvSpPr>
          <p:nvPr>
            <p:ph type="ctrTitle" hasCustomPrompt="1"/>
          </p:nvPr>
        </p:nvSpPr>
        <p:spPr>
          <a:xfrm>
            <a:off x="4054053" y="1083500"/>
            <a:ext cx="4476170" cy="3068877"/>
          </a:xfrm>
        </p:spPr>
        <p:txBody>
          <a:bodyPr lIns="0" tIns="0" rIns="0" bIns="0" anchor="t" anchorCtr="0">
            <a:noAutofit/>
          </a:bodyPr>
          <a:lstStyle>
            <a:lvl1pPr algn="r">
              <a:lnSpc>
                <a:spcPts val="3400"/>
              </a:lnSpc>
              <a:defRPr sz="3000" baseline="0">
                <a:solidFill>
                  <a:schemeClr val="bg1"/>
                </a:solidFill>
              </a:defRPr>
            </a:lvl1pPr>
          </a:lstStyle>
          <a:p>
            <a:r>
              <a:rPr lang="fi-FI" dirty="0"/>
              <a:t>Väliotsikko / </a:t>
            </a:r>
            <a:br>
              <a:rPr lang="fi-FI" dirty="0"/>
            </a:br>
            <a:r>
              <a:rPr lang="fi-FI" dirty="0" err="1"/>
              <a:t>tekstiäläys</a:t>
            </a:r>
            <a:r>
              <a:rPr lang="fi-FI" dirty="0"/>
              <a:t> /</a:t>
            </a:r>
            <a:br>
              <a:rPr lang="fi-FI" dirty="0"/>
            </a:br>
            <a:r>
              <a:rPr lang="fi-FI" dirty="0"/>
              <a:t>lainaus tms. hengähdystauko</a:t>
            </a:r>
          </a:p>
        </p:txBody>
      </p:sp>
      <p:sp>
        <p:nvSpPr>
          <p:cNvPr id="12"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3"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4"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Tree>
    <p:extLst>
      <p:ext uri="{BB962C8B-B14F-4D97-AF65-F5344CB8AC3E}">
        <p14:creationId xmlns:p14="http://schemas.microsoft.com/office/powerpoint/2010/main" val="34890631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HOsivu_ISO_valkea">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0" cy="5143499"/>
          </a:xfrm>
          <a:prstGeom prst="rect">
            <a:avLst/>
          </a:prstGeom>
        </p:spPr>
      </p:pic>
      <p:sp>
        <p:nvSpPr>
          <p:cNvPr id="2" name="Otsikko 1"/>
          <p:cNvSpPr>
            <a:spLocks noGrp="1"/>
          </p:cNvSpPr>
          <p:nvPr>
            <p:ph type="ctrTitle" hasCustomPrompt="1"/>
          </p:nvPr>
        </p:nvSpPr>
        <p:spPr>
          <a:xfrm>
            <a:off x="4054053" y="1083500"/>
            <a:ext cx="4476170" cy="3068877"/>
          </a:xfrm>
        </p:spPr>
        <p:txBody>
          <a:bodyPr lIns="0" tIns="0" rIns="0" bIns="0" anchor="t" anchorCtr="0">
            <a:noAutofit/>
          </a:bodyPr>
          <a:lstStyle>
            <a:lvl1pPr algn="r">
              <a:lnSpc>
                <a:spcPts val="3400"/>
              </a:lnSpc>
              <a:defRPr sz="3000" baseline="0">
                <a:solidFill>
                  <a:schemeClr val="tx2"/>
                </a:solidFill>
              </a:defRPr>
            </a:lvl1pPr>
          </a:lstStyle>
          <a:p>
            <a:r>
              <a:rPr lang="fi-FI" dirty="0"/>
              <a:t>Väliotsikko / </a:t>
            </a:r>
            <a:br>
              <a:rPr lang="fi-FI" dirty="0"/>
            </a:br>
            <a:r>
              <a:rPr lang="fi-FI" dirty="0" err="1"/>
              <a:t>tekstiäläys</a:t>
            </a:r>
            <a:r>
              <a:rPr lang="fi-FI" dirty="0"/>
              <a:t> /</a:t>
            </a:r>
            <a:br>
              <a:rPr lang="fi-FI" dirty="0"/>
            </a:br>
            <a:r>
              <a:rPr lang="fi-FI" dirty="0"/>
              <a:t>lainaus tms. hengähdystauko</a:t>
            </a:r>
          </a:p>
        </p:txBody>
      </p:sp>
      <p:sp>
        <p:nvSpPr>
          <p:cNvPr id="8"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3"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
        <p:nvSpPr>
          <p:cNvPr id="14"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Tree>
    <p:extLst>
      <p:ext uri="{BB962C8B-B14F-4D97-AF65-F5344CB8AC3E}">
        <p14:creationId xmlns:p14="http://schemas.microsoft.com/office/powerpoint/2010/main" val="22217717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HOsivu_ISO_turkoosi">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0" cy="5143498"/>
          </a:xfrm>
          <a:prstGeom prst="rect">
            <a:avLst/>
          </a:prstGeom>
        </p:spPr>
      </p:pic>
      <p:sp>
        <p:nvSpPr>
          <p:cNvPr id="10" name="Otsikko 1"/>
          <p:cNvSpPr>
            <a:spLocks noGrp="1"/>
          </p:cNvSpPr>
          <p:nvPr>
            <p:ph type="ctrTitle" hasCustomPrompt="1"/>
          </p:nvPr>
        </p:nvSpPr>
        <p:spPr>
          <a:xfrm>
            <a:off x="4054053" y="1083500"/>
            <a:ext cx="4476170" cy="3068877"/>
          </a:xfrm>
        </p:spPr>
        <p:txBody>
          <a:bodyPr lIns="0" tIns="0" rIns="0" bIns="0" anchor="t" anchorCtr="0">
            <a:noAutofit/>
          </a:bodyPr>
          <a:lstStyle>
            <a:lvl1pPr algn="r">
              <a:lnSpc>
                <a:spcPts val="3400"/>
              </a:lnSpc>
              <a:defRPr sz="3000" baseline="0">
                <a:solidFill>
                  <a:schemeClr val="bg1"/>
                </a:solidFill>
              </a:defRPr>
            </a:lvl1pPr>
          </a:lstStyle>
          <a:p>
            <a:r>
              <a:rPr lang="fi-FI" dirty="0"/>
              <a:t>Väliotsikko / </a:t>
            </a:r>
            <a:br>
              <a:rPr lang="fi-FI" dirty="0"/>
            </a:br>
            <a:r>
              <a:rPr lang="fi-FI" dirty="0" err="1"/>
              <a:t>tekstiäläys</a:t>
            </a:r>
            <a:r>
              <a:rPr lang="fi-FI" dirty="0"/>
              <a:t> /</a:t>
            </a:r>
            <a:br>
              <a:rPr lang="fi-FI" dirty="0"/>
            </a:br>
            <a:r>
              <a:rPr lang="fi-FI" dirty="0"/>
              <a:t>lainaus tms. hengähdystauko</a:t>
            </a:r>
          </a:p>
        </p:txBody>
      </p:sp>
      <p:sp>
        <p:nvSpPr>
          <p:cNvPr id="8"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3"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4"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Tree>
    <p:extLst>
      <p:ext uri="{BB962C8B-B14F-4D97-AF65-F5344CB8AC3E}">
        <p14:creationId xmlns:p14="http://schemas.microsoft.com/office/powerpoint/2010/main" val="17656633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sivu_tekstitön">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18559"/>
            <a:ext cx="9144000" cy="724941"/>
          </a:xfrm>
          <a:prstGeom prst="rect">
            <a:avLst/>
          </a:prstGeom>
        </p:spPr>
      </p:pic>
      <p:sp>
        <p:nvSpPr>
          <p:cNvPr id="6" name="Sisällön paikkamerkki 3"/>
          <p:cNvSpPr>
            <a:spLocks noGrp="1"/>
          </p:cNvSpPr>
          <p:nvPr>
            <p:ph sz="half" idx="13" hasCustomPrompt="1"/>
          </p:nvPr>
        </p:nvSpPr>
        <p:spPr>
          <a:xfrm>
            <a:off x="0" y="-1"/>
            <a:ext cx="9144000" cy="4418559"/>
          </a:xfrm>
        </p:spPr>
        <p:txBody>
          <a:bodyPr anchor="ctr" anchorCtr="0">
            <a:noAutofit/>
          </a:bodyPr>
          <a:lstStyle>
            <a:lvl1pPr marL="0" indent="0" algn="ctr">
              <a:spcBef>
                <a:spcPts val="0"/>
              </a:spcBef>
              <a:buNone/>
              <a:defRPr sz="1600" b="0" i="1" baseline="0">
                <a:solidFill>
                  <a:srgbClr val="FF0000"/>
                </a:solidFill>
              </a:defRPr>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dirty="0"/>
              <a:t>Lisää kuva (tai taulukko, </a:t>
            </a:r>
            <a:r>
              <a:rPr lang="fi-FI" dirty="0" err="1"/>
              <a:t>graafi</a:t>
            </a:r>
            <a:r>
              <a:rPr lang="fi-FI" dirty="0"/>
              <a:t> tms.) napsauttamalla kuvaketta.</a:t>
            </a:r>
          </a:p>
        </p:txBody>
      </p:sp>
      <p:sp>
        <p:nvSpPr>
          <p:cNvPr id="8"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2"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3"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Tree>
    <p:extLst>
      <p:ext uri="{BB962C8B-B14F-4D97-AF65-F5344CB8AC3E}">
        <p14:creationId xmlns:p14="http://schemas.microsoft.com/office/powerpoint/2010/main" val="42508874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Isivu_vaalea">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0" cy="5143499"/>
          </a:xfrm>
          <a:prstGeom prst="rect">
            <a:avLst/>
          </a:prstGeom>
        </p:spPr>
      </p:pic>
      <p:sp>
        <p:nvSpPr>
          <p:cNvPr id="16" name="Tekstin paikkamerkki 10"/>
          <p:cNvSpPr>
            <a:spLocks noGrp="1"/>
          </p:cNvSpPr>
          <p:nvPr>
            <p:ph type="body" sz="quarter" idx="14" hasCustomPrompt="1"/>
          </p:nvPr>
        </p:nvSpPr>
        <p:spPr>
          <a:xfrm>
            <a:off x="925513" y="1243081"/>
            <a:ext cx="7854950" cy="594122"/>
          </a:xfrm>
        </p:spPr>
        <p:txBody>
          <a:bodyPr lIns="0" tIns="0" rIns="0" bIns="0"/>
          <a:lstStyle>
            <a:lvl1pPr marL="0" indent="0">
              <a:lnSpc>
                <a:spcPct val="100000"/>
              </a:lnSpc>
              <a:spcBef>
                <a:spcPts val="0"/>
              </a:spcBef>
              <a:buNone/>
              <a:defRPr sz="1800" b="0">
                <a:solidFill>
                  <a:schemeClr val="accent2"/>
                </a:solidFill>
                <a:latin typeface="Arial Rounded MT Bold" panose="020F0704030504030204" pitchFamily="34" charset="0"/>
              </a:defRPr>
            </a:lvl1pPr>
          </a:lstStyle>
          <a:p>
            <a:pPr lvl="0"/>
            <a:r>
              <a:rPr lang="fi-FI" dirty="0"/>
              <a:t>Alaotsikko tai ingressi: </a:t>
            </a:r>
            <a:r>
              <a:rPr lang="fi-FI" dirty="0" err="1"/>
              <a:t>Arial</a:t>
            </a:r>
            <a:r>
              <a:rPr lang="fi-FI" dirty="0"/>
              <a:t> </a:t>
            </a:r>
            <a:r>
              <a:rPr lang="fi-FI" dirty="0" err="1"/>
              <a:t>Rounded</a:t>
            </a:r>
            <a:r>
              <a:rPr lang="fi-FI" dirty="0"/>
              <a:t> MT </a:t>
            </a:r>
            <a:r>
              <a:rPr lang="fi-FI" dirty="0" err="1"/>
              <a:t>Bold</a:t>
            </a:r>
            <a:br>
              <a:rPr lang="fi-FI" dirty="0"/>
            </a:br>
            <a:r>
              <a:rPr lang="fi-FI" dirty="0"/>
              <a:t>pistekoko 18, riviväli 1, väri </a:t>
            </a:r>
            <a:r>
              <a:rPr lang="fi-FI" dirty="0" err="1"/>
              <a:t>cw-meri</a:t>
            </a:r>
            <a:endParaRPr lang="fi-FI" dirty="0"/>
          </a:p>
        </p:txBody>
      </p:sp>
      <p:sp>
        <p:nvSpPr>
          <p:cNvPr id="17" name="Otsikko 1"/>
          <p:cNvSpPr>
            <a:spLocks noGrp="1"/>
          </p:cNvSpPr>
          <p:nvPr>
            <p:ph type="title" hasCustomPrompt="1"/>
          </p:nvPr>
        </p:nvSpPr>
        <p:spPr>
          <a:xfrm>
            <a:off x="925513" y="340251"/>
            <a:ext cx="7866062" cy="696784"/>
          </a:xfrm>
        </p:spPr>
        <p:txBody>
          <a:bodyPr/>
          <a:lstStyle>
            <a:lvl1pPr>
              <a:lnSpc>
                <a:spcPts val="3200"/>
              </a:lnSpc>
              <a:defRPr sz="3000" baseline="0"/>
            </a:lvl1pPr>
          </a:lstStyle>
          <a:p>
            <a:r>
              <a:rPr lang="fi-FI" dirty="0"/>
              <a:t>Otsikko: </a:t>
            </a:r>
            <a:r>
              <a:rPr lang="fi-FI" dirty="0" err="1"/>
              <a:t>Arial</a:t>
            </a:r>
            <a:r>
              <a:rPr lang="fi-FI" dirty="0"/>
              <a:t> </a:t>
            </a:r>
            <a:r>
              <a:rPr lang="fi-FI" dirty="0" err="1"/>
              <a:t>Rounded</a:t>
            </a:r>
            <a:r>
              <a:rPr lang="fi-FI" dirty="0"/>
              <a:t> MT </a:t>
            </a:r>
            <a:r>
              <a:rPr lang="fi-FI" dirty="0" err="1"/>
              <a:t>Bold</a:t>
            </a:r>
            <a:br>
              <a:rPr lang="fi-FI" dirty="0"/>
            </a:br>
            <a:r>
              <a:rPr lang="fi-FI" dirty="0"/>
              <a:t>pistekoko 30, riviväli 32</a:t>
            </a:r>
          </a:p>
        </p:txBody>
      </p:sp>
      <p:sp>
        <p:nvSpPr>
          <p:cNvPr id="23" name="Tekstin paikkamerkki 10"/>
          <p:cNvSpPr>
            <a:spLocks noGrp="1"/>
          </p:cNvSpPr>
          <p:nvPr>
            <p:ph type="body" sz="quarter" idx="15" hasCustomPrompt="1"/>
          </p:nvPr>
        </p:nvSpPr>
        <p:spPr>
          <a:xfrm>
            <a:off x="925513" y="1991494"/>
            <a:ext cx="7854950" cy="594122"/>
          </a:xfrm>
        </p:spPr>
        <p:txBody>
          <a:bodyPr lIns="0" tIns="0" rIns="0" bIns="0"/>
          <a:lstStyle>
            <a:lvl1pPr marL="0" marR="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1800" b="0" kern="1200" baseline="0" dirty="0" smtClean="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a:pPr>
            <a:r>
              <a:rPr lang="fi-FI" dirty="0"/>
              <a:t>Leipäteksti: </a:t>
            </a:r>
            <a:r>
              <a:rPr lang="fi-FI" dirty="0" err="1"/>
              <a:t>Arial</a:t>
            </a:r>
            <a:r>
              <a:rPr lang="fi-FI" dirty="0"/>
              <a:t> 18pt, riviväli 1,0, väri musta. Leipäteksti: </a:t>
            </a:r>
            <a:r>
              <a:rPr lang="fi-FI" dirty="0" err="1"/>
              <a:t>Arial</a:t>
            </a:r>
            <a:r>
              <a:rPr lang="fi-FI" dirty="0"/>
              <a:t> 18pt, riviväli 1,0, väri musta. Leipäteksti: </a:t>
            </a:r>
            <a:r>
              <a:rPr lang="fi-FI" dirty="0" err="1"/>
              <a:t>Arial</a:t>
            </a:r>
            <a:r>
              <a:rPr lang="fi-FI" dirty="0"/>
              <a:t> 18pt, riviväli 1,0, väri musta.</a:t>
            </a:r>
          </a:p>
        </p:txBody>
      </p:sp>
      <p:sp>
        <p:nvSpPr>
          <p:cNvPr id="26" name="Tekstin paikkamerkki 10"/>
          <p:cNvSpPr>
            <a:spLocks noGrp="1"/>
          </p:cNvSpPr>
          <p:nvPr>
            <p:ph type="body" sz="quarter" idx="17" hasCustomPrompt="1"/>
          </p:nvPr>
        </p:nvSpPr>
        <p:spPr>
          <a:xfrm>
            <a:off x="925513" y="2711574"/>
            <a:ext cx="7854950" cy="1517526"/>
          </a:xfrm>
        </p:spPr>
        <p:txBody>
          <a:bodyPr lIns="0" tIns="0" rIns="0" bIns="0"/>
          <a:lstStyle>
            <a:lvl1pPr marL="360000" marR="0" indent="-180000" algn="l" defTabSz="914400" rtl="0" eaLnBrk="1" fontAlgn="auto" latinLnBrk="0" hangingPunct="1">
              <a:lnSpc>
                <a:spcPct val="100000"/>
              </a:lnSpc>
              <a:spcBef>
                <a:spcPts val="600"/>
              </a:spcBef>
              <a:spcAft>
                <a:spcPts val="0"/>
              </a:spcAft>
              <a:buClr>
                <a:schemeClr val="accent2"/>
              </a:buClr>
              <a:buSzPct val="120000"/>
              <a:buFont typeface="Arial" panose="020B0604020202020204" pitchFamily="34" charset="0"/>
              <a:buChar char="•"/>
              <a:tabLst/>
              <a:defRPr lang="fi-FI" sz="1800" b="0" kern="1200" baseline="0" dirty="0" smtClean="0">
                <a:solidFill>
                  <a:schemeClr val="tx1"/>
                </a:solidFill>
                <a:latin typeface="Arial" panose="020B0604020202020204" pitchFamily="34" charset="0"/>
                <a:ea typeface="+mn-ea"/>
                <a:cs typeface="Arial" panose="020B0604020202020204" pitchFamily="34" charset="0"/>
              </a:defRPr>
            </a:lvl1pPr>
          </a:lstStyle>
          <a:p>
            <a:pPr marL="180000" lvl="0" indent="-180000">
              <a:spcBef>
                <a:spcPts val="600"/>
              </a:spcBef>
              <a:buClr>
                <a:schemeClr val="accent2"/>
              </a:buClr>
              <a:buSzPct val="120000"/>
              <a:buFont typeface="Arial" panose="020B0604020202020204" pitchFamily="34" charset="0"/>
              <a:buChar char="•"/>
            </a:pPr>
            <a:r>
              <a:rPr lang="fi-FI" dirty="0"/>
              <a:t>Luettelo ensimmäinen taso</a:t>
            </a:r>
          </a:p>
          <a:p>
            <a:pPr marL="180000" lvl="0" indent="-180000">
              <a:spcBef>
                <a:spcPts val="600"/>
              </a:spcBef>
              <a:buClr>
                <a:schemeClr val="accent2"/>
              </a:buClr>
              <a:buSzPct val="120000"/>
              <a:buFont typeface="Arial" panose="020B0604020202020204" pitchFamily="34" charset="0"/>
              <a:buChar char="•"/>
            </a:pPr>
            <a:r>
              <a:rPr lang="fi-FI" dirty="0" err="1"/>
              <a:t>Arial</a:t>
            </a:r>
            <a:r>
              <a:rPr lang="fi-FI" dirty="0"/>
              <a:t> 18pt, riviväli 1,0, väri musta</a:t>
            </a:r>
          </a:p>
          <a:p>
            <a:pPr marL="360000" lvl="0" indent="-180000">
              <a:spcBef>
                <a:spcPts val="600"/>
              </a:spcBef>
              <a:buClr>
                <a:schemeClr val="accent2"/>
              </a:buClr>
              <a:buSzPct val="120000"/>
              <a:buFont typeface="Arial" panose="020B0604020202020204" pitchFamily="34" charset="0"/>
              <a:buChar char="•"/>
            </a:pPr>
            <a:r>
              <a:rPr lang="fi-FI" dirty="0">
                <a:solidFill>
                  <a:schemeClr val="tx1">
                    <a:lumMod val="50000"/>
                    <a:lumOff val="50000"/>
                  </a:schemeClr>
                </a:solidFill>
              </a:rPr>
              <a:t>Luettelo toinen taso</a:t>
            </a:r>
          </a:p>
          <a:p>
            <a:pPr marL="360000" lvl="0" indent="-180000">
              <a:spcBef>
                <a:spcPts val="600"/>
              </a:spcBef>
              <a:buClr>
                <a:schemeClr val="accent2"/>
              </a:buClr>
              <a:buSzPct val="120000"/>
              <a:buFont typeface="Arial" panose="020B0604020202020204" pitchFamily="34" charset="0"/>
              <a:buChar char="•"/>
            </a:pPr>
            <a:r>
              <a:rPr lang="fi-FI" dirty="0" err="1">
                <a:solidFill>
                  <a:schemeClr val="tx1">
                    <a:lumMod val="50000"/>
                    <a:lumOff val="50000"/>
                  </a:schemeClr>
                </a:solidFill>
              </a:rPr>
              <a:t>Arial</a:t>
            </a:r>
            <a:r>
              <a:rPr lang="fi-FI" dirty="0">
                <a:solidFill>
                  <a:schemeClr val="tx1">
                    <a:lumMod val="50000"/>
                    <a:lumOff val="50000"/>
                  </a:schemeClr>
                </a:solidFill>
              </a:rPr>
              <a:t> 18pt, riviväli 1,0, väri harmaa (Teksti 1, vaaleampi 50%)</a:t>
            </a:r>
          </a:p>
        </p:txBody>
      </p:sp>
      <p:sp>
        <p:nvSpPr>
          <p:cNvPr id="11"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4"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
        <p:nvSpPr>
          <p:cNvPr id="15" name="Tekstin paikkamerkki 10"/>
          <p:cNvSpPr>
            <a:spLocks noGrp="1"/>
          </p:cNvSpPr>
          <p:nvPr>
            <p:ph type="body" sz="quarter" idx="18"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sivu_tumma">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0" cy="5143499"/>
          </a:xfrm>
          <a:prstGeom prst="rect">
            <a:avLst/>
          </a:prstGeom>
        </p:spPr>
      </p:pic>
      <p:sp>
        <p:nvSpPr>
          <p:cNvPr id="11" name="Tekstin paikkamerkki 10"/>
          <p:cNvSpPr>
            <a:spLocks noGrp="1"/>
          </p:cNvSpPr>
          <p:nvPr>
            <p:ph type="body" sz="quarter" idx="14" hasCustomPrompt="1"/>
          </p:nvPr>
        </p:nvSpPr>
        <p:spPr>
          <a:xfrm>
            <a:off x="915988" y="1243081"/>
            <a:ext cx="7854950" cy="594122"/>
          </a:xfrm>
        </p:spPr>
        <p:txBody>
          <a:bodyPr lIns="0" tIns="0" rIns="0" bIns="0"/>
          <a:lstStyle>
            <a:lvl1pPr marL="0" indent="0">
              <a:lnSpc>
                <a:spcPct val="100000"/>
              </a:lnSpc>
              <a:spcBef>
                <a:spcPts val="0"/>
              </a:spcBef>
              <a:buNone/>
              <a:defRPr sz="1800" b="0">
                <a:solidFill>
                  <a:schemeClr val="bg2">
                    <a:lumMod val="60000"/>
                    <a:lumOff val="40000"/>
                  </a:schemeClr>
                </a:solidFill>
                <a:latin typeface="Arial Rounded MT Bold" panose="020F0704030504030204" pitchFamily="34" charset="0"/>
              </a:defRPr>
            </a:lvl1pPr>
          </a:lstStyle>
          <a:p>
            <a:pPr lvl="0"/>
            <a:r>
              <a:rPr lang="fi-FI" dirty="0"/>
              <a:t>Alaotsikko tai ingressi: </a:t>
            </a:r>
            <a:r>
              <a:rPr lang="fi-FI" dirty="0" err="1"/>
              <a:t>Arial</a:t>
            </a:r>
            <a:r>
              <a:rPr lang="fi-FI" dirty="0"/>
              <a:t> </a:t>
            </a:r>
            <a:r>
              <a:rPr lang="fi-FI" dirty="0" err="1"/>
              <a:t>Rounded</a:t>
            </a:r>
            <a:r>
              <a:rPr lang="fi-FI" dirty="0"/>
              <a:t> MT </a:t>
            </a:r>
            <a:r>
              <a:rPr lang="fi-FI" dirty="0" err="1"/>
              <a:t>Bold</a:t>
            </a:r>
            <a:br>
              <a:rPr lang="fi-FI" dirty="0"/>
            </a:br>
            <a:r>
              <a:rPr lang="fi-FI" dirty="0"/>
              <a:t>pistekoko 18, riviväli 1</a:t>
            </a:r>
          </a:p>
        </p:txBody>
      </p:sp>
      <p:sp>
        <p:nvSpPr>
          <p:cNvPr id="12" name="Otsikko 1"/>
          <p:cNvSpPr>
            <a:spLocks noGrp="1"/>
          </p:cNvSpPr>
          <p:nvPr>
            <p:ph type="title" hasCustomPrompt="1"/>
          </p:nvPr>
        </p:nvSpPr>
        <p:spPr>
          <a:xfrm>
            <a:off x="915988" y="340251"/>
            <a:ext cx="7866062" cy="696784"/>
          </a:xfrm>
        </p:spPr>
        <p:txBody>
          <a:bodyPr/>
          <a:lstStyle>
            <a:lvl1pPr>
              <a:lnSpc>
                <a:spcPts val="3200"/>
              </a:lnSpc>
              <a:defRPr sz="3000" baseline="0">
                <a:solidFill>
                  <a:schemeClr val="bg2"/>
                </a:solidFill>
              </a:defRPr>
            </a:lvl1pPr>
          </a:lstStyle>
          <a:p>
            <a:r>
              <a:rPr lang="fi-FI" dirty="0"/>
              <a:t>Otsikko: </a:t>
            </a:r>
            <a:r>
              <a:rPr lang="fi-FI" dirty="0" err="1"/>
              <a:t>Arial</a:t>
            </a:r>
            <a:r>
              <a:rPr lang="fi-FI" dirty="0"/>
              <a:t> </a:t>
            </a:r>
            <a:r>
              <a:rPr lang="fi-FI" dirty="0" err="1"/>
              <a:t>Rounded</a:t>
            </a:r>
            <a:r>
              <a:rPr lang="fi-FI" dirty="0"/>
              <a:t> MT </a:t>
            </a:r>
            <a:r>
              <a:rPr lang="fi-FI" dirty="0" err="1"/>
              <a:t>Bold</a:t>
            </a:r>
            <a:br>
              <a:rPr lang="fi-FI" dirty="0"/>
            </a:br>
            <a:r>
              <a:rPr lang="fi-FI" dirty="0"/>
              <a:t>pistekoko 30, riviväli 32</a:t>
            </a:r>
          </a:p>
        </p:txBody>
      </p:sp>
      <p:sp>
        <p:nvSpPr>
          <p:cNvPr id="13" name="Tekstin paikkamerkki 10"/>
          <p:cNvSpPr>
            <a:spLocks noGrp="1"/>
          </p:cNvSpPr>
          <p:nvPr>
            <p:ph type="body" sz="quarter" idx="15" hasCustomPrompt="1"/>
          </p:nvPr>
        </p:nvSpPr>
        <p:spPr>
          <a:xfrm>
            <a:off x="915988" y="2025958"/>
            <a:ext cx="7854950" cy="594122"/>
          </a:xfrm>
        </p:spPr>
        <p:txBody>
          <a:bodyPr lIns="0" tIns="0" rIns="0" bIns="0"/>
          <a:lstStyle>
            <a:lvl1pPr marL="0" marR="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sz="1800" b="0" baseline="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a:pPr>
            <a:r>
              <a:rPr lang="fi-FI" dirty="0"/>
              <a:t>Leipäteksti: </a:t>
            </a:r>
            <a:r>
              <a:rPr lang="fi-FI" dirty="0" err="1"/>
              <a:t>Arial</a:t>
            </a:r>
            <a:r>
              <a:rPr lang="fi-FI" dirty="0"/>
              <a:t> 18pt, riviväli 1,0, väri musta. Leipäteksti: </a:t>
            </a:r>
            <a:r>
              <a:rPr lang="fi-FI" dirty="0" err="1"/>
              <a:t>Arial</a:t>
            </a:r>
            <a:r>
              <a:rPr lang="fi-FI" dirty="0"/>
              <a:t> 18pt, riviväli 1,0, väri musta. Leipäteksti: </a:t>
            </a:r>
            <a:r>
              <a:rPr lang="fi-FI" dirty="0" err="1"/>
              <a:t>Arial</a:t>
            </a:r>
            <a:r>
              <a:rPr lang="fi-FI" dirty="0"/>
              <a:t> 18pt, riviväli 1,0, väri musta.</a:t>
            </a:r>
          </a:p>
        </p:txBody>
      </p:sp>
      <p:sp>
        <p:nvSpPr>
          <p:cNvPr id="15" name="Tekstin paikkamerkki 10"/>
          <p:cNvSpPr>
            <a:spLocks noGrp="1"/>
          </p:cNvSpPr>
          <p:nvPr>
            <p:ph type="body" sz="quarter" idx="16" hasCustomPrompt="1"/>
          </p:nvPr>
        </p:nvSpPr>
        <p:spPr>
          <a:xfrm>
            <a:off x="915988" y="2783581"/>
            <a:ext cx="7854950" cy="1378843"/>
          </a:xfrm>
        </p:spPr>
        <p:txBody>
          <a:bodyPr lIns="0" tIns="0" rIns="0" bIns="0"/>
          <a:lstStyle>
            <a:lvl1pPr marL="360000" marR="0" indent="-180000" algn="l" defTabSz="914400" rtl="0" eaLnBrk="1" fontAlgn="auto" latinLnBrk="0" hangingPunct="1">
              <a:lnSpc>
                <a:spcPct val="100000"/>
              </a:lnSpc>
              <a:spcBef>
                <a:spcPts val="600"/>
              </a:spcBef>
              <a:spcAft>
                <a:spcPts val="0"/>
              </a:spcAft>
              <a:buClr>
                <a:schemeClr val="accent2"/>
              </a:buClr>
              <a:buSzPct val="120000"/>
              <a:buFont typeface="Arial" panose="020B0604020202020204" pitchFamily="34" charset="0"/>
              <a:buChar char="•"/>
              <a:tabLst/>
              <a:defRPr sz="1800" b="0" baseline="0">
                <a:solidFill>
                  <a:schemeClr val="bg1"/>
                </a:solidFill>
                <a:latin typeface="Arial" panose="020B0604020202020204" pitchFamily="34" charset="0"/>
                <a:cs typeface="Arial" panose="020B0604020202020204" pitchFamily="34" charset="0"/>
              </a:defRPr>
            </a:lvl1pPr>
          </a:lstStyle>
          <a:p>
            <a:pPr marL="180000" lvl="0" indent="-180000">
              <a:spcBef>
                <a:spcPts val="600"/>
              </a:spcBef>
              <a:buClr>
                <a:schemeClr val="accent2"/>
              </a:buClr>
              <a:buSzPct val="120000"/>
              <a:buFont typeface="Arial" panose="020B0604020202020204" pitchFamily="34" charset="0"/>
              <a:buChar char="•"/>
            </a:pPr>
            <a:r>
              <a:rPr lang="fi-FI" dirty="0">
                <a:solidFill>
                  <a:schemeClr val="bg1"/>
                </a:solidFill>
              </a:rPr>
              <a:t>Luettelo ensimmäinen taso</a:t>
            </a:r>
          </a:p>
          <a:p>
            <a:pPr marL="180000" lvl="0" indent="-180000">
              <a:spcBef>
                <a:spcPts val="600"/>
              </a:spcBef>
              <a:buClr>
                <a:schemeClr val="accent2"/>
              </a:buClr>
              <a:buSzPct val="120000"/>
              <a:buFont typeface="Arial" panose="020B0604020202020204" pitchFamily="34" charset="0"/>
              <a:buChar char="•"/>
            </a:pPr>
            <a:r>
              <a:rPr lang="fi-FI" dirty="0" err="1">
                <a:solidFill>
                  <a:schemeClr val="bg1"/>
                </a:solidFill>
              </a:rPr>
              <a:t>Arial</a:t>
            </a:r>
            <a:r>
              <a:rPr lang="fi-FI" dirty="0">
                <a:solidFill>
                  <a:schemeClr val="bg1"/>
                </a:solidFill>
              </a:rPr>
              <a:t> 18pt, riviväli 1,0, väri musta</a:t>
            </a:r>
          </a:p>
          <a:p>
            <a:pPr marL="360000" lvl="0" indent="-180000">
              <a:spcBef>
                <a:spcPts val="600"/>
              </a:spcBef>
              <a:buClr>
                <a:schemeClr val="accent2"/>
              </a:buClr>
              <a:buSzPct val="120000"/>
              <a:buFont typeface="Arial" panose="020B0604020202020204" pitchFamily="34" charset="0"/>
              <a:buChar char="•"/>
            </a:pPr>
            <a:r>
              <a:rPr lang="fi-FI" dirty="0">
                <a:solidFill>
                  <a:schemeClr val="bg1">
                    <a:lumMod val="75000"/>
                  </a:schemeClr>
                </a:solidFill>
              </a:rPr>
              <a:t>Luettelo toinen taso</a:t>
            </a:r>
          </a:p>
          <a:p>
            <a:pPr marL="360000" lvl="0" indent="-180000">
              <a:spcBef>
                <a:spcPts val="600"/>
              </a:spcBef>
              <a:buClr>
                <a:schemeClr val="accent2"/>
              </a:buClr>
              <a:buSzPct val="120000"/>
              <a:buFont typeface="Arial" panose="020B0604020202020204" pitchFamily="34" charset="0"/>
              <a:buChar char="•"/>
            </a:pPr>
            <a:r>
              <a:rPr lang="fi-FI" dirty="0" err="1">
                <a:solidFill>
                  <a:schemeClr val="bg1">
                    <a:lumMod val="75000"/>
                  </a:schemeClr>
                </a:solidFill>
              </a:rPr>
              <a:t>Arial</a:t>
            </a:r>
            <a:r>
              <a:rPr lang="fi-FI" dirty="0">
                <a:solidFill>
                  <a:schemeClr val="bg1">
                    <a:lumMod val="75000"/>
                  </a:schemeClr>
                </a:solidFill>
              </a:rPr>
              <a:t> 18pt, riviväli 1,0, väri harmaa (Teksti 1, vaaleampi 35%)</a:t>
            </a:r>
          </a:p>
        </p:txBody>
      </p:sp>
      <p:sp>
        <p:nvSpPr>
          <p:cNvPr id="10"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4" name="Tekstin paikkamerkki 10"/>
          <p:cNvSpPr>
            <a:spLocks noGrp="1"/>
          </p:cNvSpPr>
          <p:nvPr>
            <p:ph type="body" sz="quarter" idx="17"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8"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Tree>
    <p:extLst>
      <p:ext uri="{BB962C8B-B14F-4D97-AF65-F5344CB8AC3E}">
        <p14:creationId xmlns:p14="http://schemas.microsoft.com/office/powerpoint/2010/main" val="281801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kuva+kulma">
    <p:spTree>
      <p:nvGrpSpPr>
        <p:cNvPr id="1" name=""/>
        <p:cNvGrpSpPr/>
        <p:nvPr/>
      </p:nvGrpSpPr>
      <p:grpSpPr>
        <a:xfrm>
          <a:off x="0" y="0"/>
          <a:ext cx="0" cy="0"/>
          <a:chOff x="0" y="0"/>
          <a:chExt cx="0" cy="0"/>
        </a:xfrm>
      </p:grpSpPr>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0" cy="5143499"/>
          </a:xfrm>
          <a:prstGeom prst="rect">
            <a:avLst/>
          </a:prstGeom>
        </p:spPr>
      </p:pic>
      <p:sp>
        <p:nvSpPr>
          <p:cNvPr id="13" name="Sisällön paikkamerkki 2"/>
          <p:cNvSpPr>
            <a:spLocks noGrp="1"/>
          </p:cNvSpPr>
          <p:nvPr>
            <p:ph sz="half" idx="1" hasCustomPrompt="1"/>
          </p:nvPr>
        </p:nvSpPr>
        <p:spPr>
          <a:xfrm>
            <a:off x="3898800" y="1046560"/>
            <a:ext cx="3247299" cy="3257153"/>
          </a:xfrm>
        </p:spPr>
        <p:txBody>
          <a:bodyPr>
            <a:noAutofit/>
          </a:bodyPr>
          <a:lstStyle>
            <a:lvl1pPr marL="0" indent="0">
              <a:spcBef>
                <a:spcPts val="0"/>
              </a:spcBef>
              <a:buNone/>
              <a:defRPr sz="1600" i="1" baseline="0">
                <a:solidFill>
                  <a:srgbClr val="FF0000"/>
                </a:solidFill>
              </a:defRPr>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dirty="0"/>
              <a:t>Lisää </a:t>
            </a:r>
            <a:r>
              <a:rPr lang="fi-FI" dirty="0" err="1"/>
              <a:t>taulukko/graafi/kaavio</a:t>
            </a:r>
            <a:r>
              <a:rPr lang="fi-FI" dirty="0"/>
              <a:t> </a:t>
            </a:r>
            <a:br>
              <a:rPr lang="fi-FI" dirty="0"/>
            </a:br>
            <a:r>
              <a:rPr lang="fi-FI" dirty="0"/>
              <a:t>napsauttamalla kuvaketta.</a:t>
            </a:r>
          </a:p>
        </p:txBody>
      </p:sp>
      <p:sp>
        <p:nvSpPr>
          <p:cNvPr id="14" name="Otsikko 1"/>
          <p:cNvSpPr>
            <a:spLocks noGrp="1"/>
          </p:cNvSpPr>
          <p:nvPr>
            <p:ph type="title" hasCustomPrompt="1"/>
          </p:nvPr>
        </p:nvSpPr>
        <p:spPr>
          <a:xfrm>
            <a:off x="925513" y="349776"/>
            <a:ext cx="7866062" cy="696784"/>
          </a:xfrm>
        </p:spPr>
        <p:txBody>
          <a:bodyPr/>
          <a:lstStyle>
            <a:lvl1pPr>
              <a:defRPr>
                <a:solidFill>
                  <a:schemeClr val="tx2"/>
                </a:solidFill>
              </a:defRPr>
            </a:lvl1pPr>
          </a:lstStyle>
          <a:p>
            <a:r>
              <a:rPr lang="fi-FI" dirty="0"/>
              <a:t>Otsikko</a:t>
            </a:r>
          </a:p>
        </p:txBody>
      </p:sp>
      <p:sp>
        <p:nvSpPr>
          <p:cNvPr id="10" name="Päivämäärän paikkamerkki 3"/>
          <p:cNvSpPr>
            <a:spLocks noGrp="1"/>
          </p:cNvSpPr>
          <p:nvPr>
            <p:ph type="dt" sz="half" idx="2"/>
          </p:nvPr>
        </p:nvSpPr>
        <p:spPr>
          <a:xfrm>
            <a:off x="8237044" y="4757987"/>
            <a:ext cx="462282" cy="144018"/>
          </a:xfrm>
          <a:prstGeom prst="rect">
            <a:avLst/>
          </a:prstGeom>
        </p:spPr>
        <p:txBody>
          <a:bodyPr vert="horz" lIns="0" tIns="0" rIns="0" bIns="0" rtlCol="0" anchor="b" anchorCtr="0"/>
          <a:lstStyle>
            <a:lvl1pPr algn="r">
              <a:defRPr sz="700">
                <a:solidFill>
                  <a:schemeClr val="bg1">
                    <a:lumMod val="75000"/>
                  </a:schemeClr>
                </a:solidFill>
              </a:defRPr>
            </a:lvl1pPr>
          </a:lstStyle>
          <a:p>
            <a:fld id="{A5E697A1-3F13-4B58-9FC9-411EEC634510}" type="datetime1">
              <a:rPr lang="fi-FI" smtClean="0"/>
              <a:pPr/>
              <a:t>21.4.2021</a:t>
            </a:fld>
            <a:endParaRPr lang="fi-FI" dirty="0"/>
          </a:p>
        </p:txBody>
      </p:sp>
      <p:sp>
        <p:nvSpPr>
          <p:cNvPr id="11" name="Tekstin paikkamerkki 10"/>
          <p:cNvSpPr>
            <a:spLocks noGrp="1"/>
          </p:cNvSpPr>
          <p:nvPr>
            <p:ph type="body" sz="quarter" idx="15" hasCustomPrompt="1"/>
          </p:nvPr>
        </p:nvSpPr>
        <p:spPr>
          <a:xfrm>
            <a:off x="4796494" y="4776466"/>
            <a:ext cx="3440550" cy="125405"/>
          </a:xfrm>
        </p:spPr>
        <p:txBody>
          <a:bodyPr lIns="0" tIns="0" rIns="0" bIns="0" anchor="b" anchorCtr="0"/>
          <a:lstStyle>
            <a:lvl1pPr marL="0" marR="0" indent="0" algn="r"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700" kern="1200" dirty="0" smtClean="0">
                <a:solidFill>
                  <a:schemeClr val="bg1">
                    <a:lumMod val="75000"/>
                  </a:schemeClr>
                </a:solidFill>
                <a:latin typeface="+mn-lt"/>
                <a:ea typeface="+mn-ea"/>
                <a:cs typeface="+mn-cs"/>
              </a:defRPr>
            </a:lvl1pPr>
          </a:lstStyle>
          <a:p>
            <a:r>
              <a:rPr lang="fi-FI" dirty="0" err="1"/>
              <a:t>Sikke</a:t>
            </a:r>
            <a:r>
              <a:rPr lang="fi-FI" dirty="0"/>
              <a:t> </a:t>
            </a:r>
            <a:r>
              <a:rPr lang="fi-FI" dirty="0" err="1"/>
              <a:t>Sykeläinen</a:t>
            </a:r>
            <a:r>
              <a:rPr lang="fi-FI" dirty="0"/>
              <a:t>, SYKE</a:t>
            </a:r>
          </a:p>
        </p:txBody>
      </p:sp>
      <p:sp>
        <p:nvSpPr>
          <p:cNvPr id="15" name="Dian numeron paikkamerkki 5"/>
          <p:cNvSpPr>
            <a:spLocks noGrp="1"/>
          </p:cNvSpPr>
          <p:nvPr>
            <p:ph type="sldNum" sz="quarter" idx="4"/>
          </p:nvPr>
        </p:nvSpPr>
        <p:spPr>
          <a:xfrm>
            <a:off x="8699326" y="4757987"/>
            <a:ext cx="244258" cy="143884"/>
          </a:xfrm>
          <a:prstGeom prst="rect">
            <a:avLst/>
          </a:prstGeom>
        </p:spPr>
        <p:txBody>
          <a:bodyPr vert="horz" lIns="0" tIns="0" rIns="0" bIns="0" rtlCol="0" anchor="b" anchorCtr="0"/>
          <a:lstStyle>
            <a:lvl1pPr algn="r">
              <a:defRPr sz="900">
                <a:solidFill>
                  <a:schemeClr val="accent2"/>
                </a:solidFill>
                <a:latin typeface="Arial Rounded MT Bold" panose="020F0704030504030204" pitchFamily="34" charset="0"/>
              </a:defRPr>
            </a:lvl1pPr>
          </a:lstStyle>
          <a:p>
            <a:fld id="{24342B02-74FC-4320-A08D-C58DA89F77A2}" type="slidenum">
              <a:rPr lang="fi-FI" smtClean="0"/>
              <a:pPr/>
              <a:t>‹#›</a:t>
            </a:fld>
            <a:endParaRPr lang="fi-FI" dirty="0"/>
          </a:p>
        </p:txBody>
      </p:sp>
      <p:sp>
        <p:nvSpPr>
          <p:cNvPr id="16" name="Tekstin paikkamerkki 10"/>
          <p:cNvSpPr>
            <a:spLocks noGrp="1"/>
          </p:cNvSpPr>
          <p:nvPr>
            <p:ph type="body" sz="quarter" idx="16" hasCustomPrompt="1"/>
          </p:nvPr>
        </p:nvSpPr>
        <p:spPr>
          <a:xfrm>
            <a:off x="925513" y="1046560"/>
            <a:ext cx="2973288" cy="3366690"/>
          </a:xfrm>
        </p:spPr>
        <p:txBody>
          <a:bodyPr lIns="0" tIns="0" rIns="0" bIns="0"/>
          <a:lstStyle>
            <a:lvl1pPr marL="0" marR="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lang="fi-FI" sz="1800" b="0" kern="1200" baseline="0" dirty="0" smtClean="0">
                <a:solidFill>
                  <a:schemeClr val="tx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Arial" pitchFamily="34" charset="0"/>
              <a:buNone/>
              <a:tabLst/>
              <a:defRPr/>
            </a:pPr>
            <a:r>
              <a:rPr lang="fi-FI" dirty="0"/>
              <a:t>Kuvateksti: </a:t>
            </a:r>
            <a:r>
              <a:rPr lang="fi-FI" dirty="0" err="1"/>
              <a:t>Arial</a:t>
            </a:r>
            <a:r>
              <a:rPr lang="fi-FI" dirty="0"/>
              <a:t> 18pt, riviväli 1,0, väri musta</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1403648" y="416451"/>
            <a:ext cx="7283152" cy="857250"/>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1403648" y="1274401"/>
            <a:ext cx="7283152" cy="3394472"/>
          </a:xfrm>
          <a:prstGeom prst="rect">
            <a:avLst/>
          </a:prstGeom>
        </p:spPr>
        <p:txBody>
          <a:bodyPr vert="horz" lIns="0" tIns="0" rIns="0" bIns="0" rtlCol="0">
            <a:noAutofit/>
          </a:bodyPr>
          <a:lstStyle/>
          <a:p>
            <a:pPr lvl="0"/>
            <a:r>
              <a:rPr lang="fi-FI" dirty="0"/>
              <a:t>Luettelo ensimmäinen taso</a:t>
            </a:r>
          </a:p>
          <a:p>
            <a:pPr lvl="1"/>
            <a:r>
              <a:rPr lang="fi-FI" dirty="0"/>
              <a:t>toinen taso</a:t>
            </a:r>
          </a:p>
          <a:p>
            <a:pPr lvl="2"/>
            <a:r>
              <a:rPr lang="fi-FI" dirty="0"/>
              <a:t>kolmas taso</a:t>
            </a:r>
          </a:p>
        </p:txBody>
      </p:sp>
    </p:spTree>
  </p:cSld>
  <p:clrMap bg1="lt1" tx1="dk1" bg2="lt2" tx2="dk2" accent1="accent1" accent2="accent2" accent3="accent3" accent4="accent4" accent5="accent5" accent6="accent6" hlink="hlink" folHlink="folHlink"/>
  <p:sldLayoutIdLst>
    <p:sldLayoutId id="2147483649" r:id="rId1"/>
    <p:sldLayoutId id="2147483692" r:id="rId2"/>
    <p:sldLayoutId id="2147483693" r:id="rId3"/>
    <p:sldLayoutId id="2147483687" r:id="rId4"/>
    <p:sldLayoutId id="2147483689" r:id="rId5"/>
    <p:sldLayoutId id="2147483690" r:id="rId6"/>
    <p:sldLayoutId id="2147483681" r:id="rId7"/>
    <p:sldLayoutId id="2147483688" r:id="rId8"/>
    <p:sldLayoutId id="2147483650" r:id="rId9"/>
    <p:sldLayoutId id="2147483655" r:id="rId10"/>
    <p:sldLayoutId id="2147483695" r:id="rId11"/>
    <p:sldLayoutId id="2147483696" r:id="rId12"/>
    <p:sldLayoutId id="2147483697" r:id="rId13"/>
    <p:sldLayoutId id="2147483698" r:id="rId14"/>
    <p:sldLayoutId id="2147483702" r:id="rId15"/>
  </p:sldLayoutIdLst>
  <p:transition>
    <p:fade/>
  </p:transition>
  <p:hf hdr="0"/>
  <p:txStyles>
    <p:titleStyle>
      <a:lvl1pPr algn="l" defTabSz="914400" rtl="0" eaLnBrk="1" latinLnBrk="0" hangingPunct="1">
        <a:lnSpc>
          <a:spcPts val="2600"/>
        </a:lnSpc>
        <a:spcBef>
          <a:spcPct val="0"/>
        </a:spcBef>
        <a:buNone/>
        <a:defRPr sz="2400" kern="1200">
          <a:solidFill>
            <a:schemeClr val="tx2"/>
          </a:solidFill>
          <a:latin typeface="Arial Rounded MT Bold" panose="020F0704030504030204" pitchFamily="34" charset="0"/>
          <a:ea typeface="+mj-ea"/>
          <a:cs typeface="+mj-cs"/>
        </a:defRPr>
      </a:lvl1pPr>
    </p:titleStyle>
    <p:bodyStyle>
      <a:lvl1pPr marL="342000" indent="-3429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i="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kliffa.fi/"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flextila.com/" TargetMode="External"/><Relationship Id="rId5" Type="http://schemas.openxmlformats.org/officeDocument/2006/relationships/hyperlink" Target="https://varaamo.hel.fi/"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www.agilecities.fi/2017/03/13/tyohuoneverkosto-mushrooming-mahdollistaa-uutta-tyon-kulttuuria-ja-siina-sivussa-myos-kaupunki-korjautuu/" TargetMode="External"/><Relationship Id="rId5" Type="http://schemas.openxmlformats.org/officeDocument/2006/relationships/hyperlink" Target="http://www.mushrooming.fi/" TargetMode="Externa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www.agilecities.fi/2019/02/18/politiikkasuositus-tyhjat-tilat-kaupunkien-voimavaraksi/"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p:txBody>
          <a:bodyPr/>
          <a:lstStyle/>
          <a:p>
            <a:pPr algn="l"/>
            <a:r>
              <a:rPr lang="fi-FI" dirty="0"/>
              <a:t>Tekninen toimi</a:t>
            </a:r>
            <a:br>
              <a:rPr lang="fi-FI" dirty="0"/>
            </a:br>
            <a:r>
              <a:rPr lang="fi-FI" dirty="0"/>
              <a:t>- </a:t>
            </a:r>
            <a:r>
              <a:rPr lang="fi-FI" sz="3200" dirty="0"/>
              <a:t> tilojen käyttöaste</a:t>
            </a:r>
            <a:br>
              <a:rPr lang="fi-FI" sz="3200" dirty="0"/>
            </a:br>
            <a:endParaRPr lang="fi-FI" dirty="0"/>
          </a:p>
        </p:txBody>
      </p:sp>
      <p:sp>
        <p:nvSpPr>
          <p:cNvPr id="3" name="Päivämäärän paikkamerkki 2"/>
          <p:cNvSpPr>
            <a:spLocks noGrp="1"/>
          </p:cNvSpPr>
          <p:nvPr>
            <p:ph type="dt" sz="half" idx="2"/>
          </p:nvPr>
        </p:nvSpPr>
        <p:spPr/>
        <p:txBody>
          <a:bodyPr/>
          <a:lstStyle/>
          <a:p>
            <a:fld id="{A5E697A1-3F13-4B58-9FC9-411EEC634510}" type="datetime1">
              <a:rPr lang="fi-FI" smtClean="0"/>
              <a:pPr/>
              <a:t>21.4.2021</a:t>
            </a:fld>
            <a:endParaRPr lang="fi-FI" dirty="0"/>
          </a:p>
        </p:txBody>
      </p:sp>
      <p:sp>
        <p:nvSpPr>
          <p:cNvPr id="7" name="Tekstin paikkamerkki 6"/>
          <p:cNvSpPr>
            <a:spLocks noGrp="1"/>
          </p:cNvSpPr>
          <p:nvPr>
            <p:ph type="body" sz="quarter" idx="15"/>
          </p:nvPr>
        </p:nvSpPr>
        <p:spPr/>
        <p:txBody>
          <a:bodyPr/>
          <a:lstStyle/>
          <a:p>
            <a:endParaRPr lang="fi-FI"/>
          </a:p>
        </p:txBody>
      </p:sp>
      <p:sp>
        <p:nvSpPr>
          <p:cNvPr id="4" name="Dian numeron paikkamerkki 3"/>
          <p:cNvSpPr>
            <a:spLocks noGrp="1"/>
          </p:cNvSpPr>
          <p:nvPr>
            <p:ph type="sldNum" sz="quarter" idx="4"/>
          </p:nvPr>
        </p:nvSpPr>
        <p:spPr/>
        <p:txBody>
          <a:bodyPr/>
          <a:lstStyle/>
          <a:p>
            <a:fld id="{24342B02-74FC-4320-A08D-C58DA89F77A2}" type="slidenum">
              <a:rPr lang="fi-FI" smtClean="0"/>
              <a:pPr/>
              <a:t>1</a:t>
            </a:fld>
            <a:endParaRPr lang="fi-FI" dirty="0"/>
          </a:p>
        </p:txBody>
      </p:sp>
    </p:spTree>
    <p:extLst>
      <p:ext uri="{BB962C8B-B14F-4D97-AF65-F5344CB8AC3E}">
        <p14:creationId xmlns:p14="http://schemas.microsoft.com/office/powerpoint/2010/main" val="30097611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sp>
        <p:nvSpPr>
          <p:cNvPr id="4" name="Sisällön paikkamerkki 3">
            <a:extLst>
              <a:ext uri="{FF2B5EF4-FFF2-40B4-BE49-F238E27FC236}">
                <a16:creationId xmlns:a16="http://schemas.microsoft.com/office/drawing/2014/main" id="{88DC1544-9E1C-4BC1-AAC3-9AA7ED41450B}"/>
              </a:ext>
            </a:extLst>
          </p:cNvPr>
          <p:cNvSpPr>
            <a:spLocks noGrp="1"/>
          </p:cNvSpPr>
          <p:nvPr>
            <p:ph idx="1"/>
          </p:nvPr>
        </p:nvSpPr>
        <p:spPr>
          <a:xfrm>
            <a:off x="1352848" y="671151"/>
            <a:ext cx="7283152" cy="3394472"/>
          </a:xfrm>
        </p:spPr>
        <p:txBody>
          <a:bodyPr/>
          <a:lstStyle/>
          <a:p>
            <a:endParaRPr lang="en-US" dirty="0"/>
          </a:p>
        </p:txBody>
      </p:sp>
      <p:pic>
        <p:nvPicPr>
          <p:cNvPr id="2" name="Kuva 1">
            <a:extLst>
              <a:ext uri="{FF2B5EF4-FFF2-40B4-BE49-F238E27FC236}">
                <a16:creationId xmlns:a16="http://schemas.microsoft.com/office/drawing/2014/main" id="{65EF08AA-D638-4BA6-BC2F-98D0916DA102}"/>
              </a:ext>
            </a:extLst>
          </p:cNvPr>
          <p:cNvPicPr>
            <a:picLocks noChangeAspect="1"/>
          </p:cNvPicPr>
          <p:nvPr/>
        </p:nvPicPr>
        <p:blipFill rotWithShape="1">
          <a:blip r:embed="rId5"/>
          <a:srcRect l="7292" t="13048" r="9792" b="10864"/>
          <a:stretch/>
        </p:blipFill>
        <p:spPr>
          <a:xfrm>
            <a:off x="209252" y="37822"/>
            <a:ext cx="7581900" cy="3913550"/>
          </a:xfrm>
          <a:prstGeom prst="rect">
            <a:avLst/>
          </a:prstGeom>
        </p:spPr>
      </p:pic>
    </p:spTree>
    <p:extLst>
      <p:ext uri="{BB962C8B-B14F-4D97-AF65-F5344CB8AC3E}">
        <p14:creationId xmlns:p14="http://schemas.microsoft.com/office/powerpoint/2010/main" val="126374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pic>
        <p:nvPicPr>
          <p:cNvPr id="2" name="Sisällön paikkamerkki 1">
            <a:extLst>
              <a:ext uri="{FF2B5EF4-FFF2-40B4-BE49-F238E27FC236}">
                <a16:creationId xmlns:a16="http://schemas.microsoft.com/office/drawing/2014/main" id="{E9B7A3AA-3136-4054-AC77-7BF2370BD255}"/>
              </a:ext>
            </a:extLst>
          </p:cNvPr>
          <p:cNvPicPr>
            <a:picLocks noGrp="1" noChangeAspect="1"/>
          </p:cNvPicPr>
          <p:nvPr>
            <p:ph idx="1"/>
          </p:nvPr>
        </p:nvPicPr>
        <p:blipFill rotWithShape="1">
          <a:blip r:embed="rId5"/>
          <a:srcRect l="6589" t="13601" r="9114" b="27737"/>
          <a:stretch/>
        </p:blipFill>
        <p:spPr>
          <a:xfrm>
            <a:off x="347209" y="368301"/>
            <a:ext cx="8370308" cy="3276600"/>
          </a:xfrm>
          <a:prstGeom prst="rect">
            <a:avLst/>
          </a:prstGeom>
        </p:spPr>
      </p:pic>
    </p:spTree>
    <p:extLst>
      <p:ext uri="{BB962C8B-B14F-4D97-AF65-F5344CB8AC3E}">
        <p14:creationId xmlns:p14="http://schemas.microsoft.com/office/powerpoint/2010/main" val="403051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sp>
        <p:nvSpPr>
          <p:cNvPr id="2" name="Otsikko 1"/>
          <p:cNvSpPr>
            <a:spLocks noGrp="1"/>
          </p:cNvSpPr>
          <p:nvPr>
            <p:ph type="title"/>
          </p:nvPr>
        </p:nvSpPr>
        <p:spPr/>
        <p:txBody>
          <a:bodyPr>
            <a:normAutofit/>
          </a:bodyPr>
          <a:lstStyle/>
          <a:p>
            <a:r>
              <a:rPr lang="fi-FI" dirty="0"/>
              <a:t>Tilojen käyttöasteen nosto</a:t>
            </a:r>
          </a:p>
        </p:txBody>
      </p:sp>
      <p:sp>
        <p:nvSpPr>
          <p:cNvPr id="3" name="Sisällön paikkamerkki 2"/>
          <p:cNvSpPr>
            <a:spLocks noGrp="1"/>
          </p:cNvSpPr>
          <p:nvPr>
            <p:ph idx="1"/>
          </p:nvPr>
        </p:nvSpPr>
        <p:spPr>
          <a:xfrm>
            <a:off x="1924050" y="1063228"/>
            <a:ext cx="5642250" cy="3380836"/>
          </a:xfrm>
        </p:spPr>
        <p:txBody>
          <a:bodyPr>
            <a:normAutofit lnSpcReduction="10000"/>
          </a:bodyPr>
          <a:lstStyle/>
          <a:p>
            <a:pPr marL="0" indent="0">
              <a:buNone/>
            </a:pPr>
            <a:r>
              <a:rPr lang="fi-FI" sz="1500" dirty="0"/>
              <a:t>Julkisten tilojen käyttöastetta saadaan nostettua, kun otetaan käyttöön esimerkiksi varaamo-palvelu. Palvelu voidaan räätälöidä kaupunkikohtaisesti sopivaksi, ja sen kautta on helppo varata julkisia tiloja tilaisuuksiin tai harrastuskäyttöön.</a:t>
            </a:r>
          </a:p>
          <a:p>
            <a:pPr marL="0" indent="0">
              <a:buNone/>
            </a:pPr>
            <a:r>
              <a:rPr lang="fi-FI" sz="1500" dirty="0"/>
              <a:t>Varaamo-palvelua on kokeiltu esimerkiksi Helsingissä: </a:t>
            </a:r>
            <a:r>
              <a:rPr lang="fi-FI" sz="1500" dirty="0">
                <a:hlinkClick r:id="rId5"/>
              </a:rPr>
              <a:t>https://varaamo.hel.fi/</a:t>
            </a:r>
            <a:endParaRPr lang="fi-FI" sz="1500" dirty="0"/>
          </a:p>
          <a:p>
            <a:pPr marL="0" indent="0">
              <a:buNone/>
            </a:pPr>
            <a:endParaRPr lang="fi-FI" sz="1500" dirty="0"/>
          </a:p>
          <a:p>
            <a:pPr marL="0" indent="0">
              <a:buNone/>
            </a:pPr>
            <a:r>
              <a:rPr lang="fi-FI" sz="1500" dirty="0"/>
              <a:t>Toinen vastaava palvelu, joka soveltuu myös pienille kunnille:</a:t>
            </a:r>
          </a:p>
          <a:p>
            <a:pPr marL="0" indent="0">
              <a:buNone/>
            </a:pPr>
            <a:r>
              <a:rPr lang="fi-FI" sz="1500" dirty="0">
                <a:hlinkClick r:id="rId6"/>
              </a:rPr>
              <a:t>https://flextila.com/</a:t>
            </a:r>
            <a:endParaRPr lang="fi-FI" sz="1500" dirty="0"/>
          </a:p>
          <a:p>
            <a:pPr marL="0" indent="0">
              <a:buNone/>
            </a:pPr>
            <a:endParaRPr lang="fi-FI" sz="1500" dirty="0"/>
          </a:p>
          <a:p>
            <a:pPr marL="0" indent="0">
              <a:buNone/>
            </a:pPr>
            <a:r>
              <a:rPr lang="fi-FI" sz="1500" dirty="0" err="1"/>
              <a:t>Kliffa</a:t>
            </a:r>
            <a:r>
              <a:rPr lang="fi-FI" sz="1500" dirty="0"/>
              <a:t>-palvelun kautta samaa tilaa voivat eri käyttäjäryhmät varata eri hinnoin, esim. kaupungin työntekijät työntekoon ilmaiseksi, yhdistykset harrastustoimintaan pienellä maksulla ja kuntalaiset yksityisiin tilaisuuksiin hiukan suuremmalla maksulla: </a:t>
            </a:r>
            <a:r>
              <a:rPr lang="fi-FI" sz="1500" dirty="0">
                <a:hlinkClick r:id="rId7"/>
              </a:rPr>
              <a:t>https://kliffa.fi/</a:t>
            </a:r>
            <a:endParaRPr lang="fi-FI" sz="1500" dirty="0"/>
          </a:p>
          <a:p>
            <a:pPr marL="0" indent="0">
              <a:buNone/>
            </a:pPr>
            <a:endParaRPr lang="fi-FI" sz="1500" dirty="0"/>
          </a:p>
          <a:p>
            <a:pPr marL="0" indent="0">
              <a:buNone/>
            </a:pPr>
            <a:endParaRPr lang="fi-FI" sz="1500" dirty="0"/>
          </a:p>
          <a:p>
            <a:pPr marL="0" indent="0">
              <a:buNone/>
            </a:pPr>
            <a:endParaRPr lang="fi-FI" sz="1500" dirty="0"/>
          </a:p>
          <a:p>
            <a:pPr marL="0" indent="0">
              <a:buNone/>
            </a:pPr>
            <a:endParaRPr lang="fi-FI" sz="1500" dirty="0"/>
          </a:p>
          <a:p>
            <a:pPr marL="0" indent="0">
              <a:buNone/>
            </a:pPr>
            <a:endParaRPr lang="fi-FI" sz="1500" dirty="0"/>
          </a:p>
          <a:p>
            <a:pPr marL="0" indent="0">
              <a:buNone/>
            </a:pPr>
            <a:endParaRPr lang="fi-FI" sz="1500" dirty="0"/>
          </a:p>
        </p:txBody>
      </p:sp>
    </p:spTree>
    <p:extLst>
      <p:ext uri="{BB962C8B-B14F-4D97-AF65-F5344CB8AC3E}">
        <p14:creationId xmlns:p14="http://schemas.microsoft.com/office/powerpoint/2010/main" val="854169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sp>
        <p:nvSpPr>
          <p:cNvPr id="2" name="Otsikko 1"/>
          <p:cNvSpPr>
            <a:spLocks noGrp="1"/>
          </p:cNvSpPr>
          <p:nvPr>
            <p:ph type="title"/>
          </p:nvPr>
        </p:nvSpPr>
        <p:spPr/>
        <p:txBody>
          <a:bodyPr>
            <a:normAutofit/>
          </a:bodyPr>
          <a:lstStyle/>
          <a:p>
            <a:r>
              <a:rPr lang="fi-FI" dirty="0"/>
              <a:t>Tyhjien tilojen käyttöönotto</a:t>
            </a:r>
          </a:p>
        </p:txBody>
      </p:sp>
      <p:sp>
        <p:nvSpPr>
          <p:cNvPr id="3" name="Sisällön paikkamerkki 2"/>
          <p:cNvSpPr>
            <a:spLocks noGrp="1"/>
          </p:cNvSpPr>
          <p:nvPr>
            <p:ph idx="1"/>
          </p:nvPr>
        </p:nvSpPr>
        <p:spPr>
          <a:xfrm>
            <a:off x="1929894" y="1369434"/>
            <a:ext cx="5543412" cy="3074630"/>
          </a:xfrm>
        </p:spPr>
        <p:txBody>
          <a:bodyPr>
            <a:normAutofit/>
          </a:bodyPr>
          <a:lstStyle/>
          <a:p>
            <a:pPr marL="0" indent="0">
              <a:buNone/>
            </a:pPr>
            <a:endParaRPr lang="fi-FI" sz="1500" dirty="0"/>
          </a:p>
          <a:p>
            <a:pPr marL="0" indent="0">
              <a:buNone/>
            </a:pPr>
            <a:endParaRPr lang="fi-FI" sz="1500" dirty="0"/>
          </a:p>
          <a:p>
            <a:pPr marL="0" indent="0">
              <a:buNone/>
            </a:pPr>
            <a:endParaRPr lang="fi-FI" sz="1500" dirty="0"/>
          </a:p>
          <a:p>
            <a:pPr marL="0" indent="0">
              <a:buNone/>
            </a:pPr>
            <a:endParaRPr lang="fi-FI" sz="1500" dirty="0"/>
          </a:p>
        </p:txBody>
      </p:sp>
      <p:sp>
        <p:nvSpPr>
          <p:cNvPr id="6" name="Sisällön paikkamerkki 2"/>
          <p:cNvSpPr txBox="1">
            <a:spLocks/>
          </p:cNvSpPr>
          <p:nvPr/>
        </p:nvSpPr>
        <p:spPr>
          <a:xfrm>
            <a:off x="2087724" y="1243346"/>
            <a:ext cx="5385582" cy="3229293"/>
          </a:xfrm>
          <a:prstGeom prst="rect">
            <a:avLst/>
          </a:prstGeom>
        </p:spPr>
        <p:txBody>
          <a:bodyPr vert="horz" lIns="68580" tIns="34290" rIns="68580" bIns="34290" rtlCol="0">
            <a:normAutofit/>
          </a:bodyPr>
          <a:lstStyle>
            <a:lvl1pPr marL="252000" indent="-252000" algn="l" defTabSz="914400" rtl="0" eaLnBrk="1" latinLnBrk="0" hangingPunct="1">
              <a:spcBef>
                <a:spcPct val="20000"/>
              </a:spcBef>
              <a:buFont typeface="Microsoft Sans Serif" pitchFamily="34" charset="0"/>
              <a:buChar char="•"/>
              <a:defRPr sz="3200" kern="1200">
                <a:solidFill>
                  <a:schemeClr val="tx1"/>
                </a:solidFill>
                <a:latin typeface="+mn-lt"/>
                <a:ea typeface="+mn-ea"/>
                <a:cs typeface="+mn-cs"/>
              </a:defRPr>
            </a:lvl1pPr>
            <a:lvl2pPr marL="504000" indent="-2520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756000" indent="-2520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008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260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1512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1764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2016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2268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i-FI" sz="1500" dirty="0"/>
              <a:t>Taitavasti toteutettuna tyhjien tilojen käyttöönotto tarjoaa kasvualustan monenlaiselle yrittäjyydelle, kaupunkikulttuurille ja luovuudelle. Samalla voidaan luoda polkuja työllistymiseen tai uuden ammatin hankkimiseen. </a:t>
            </a:r>
          </a:p>
          <a:p>
            <a:pPr marL="0" indent="0">
              <a:buNone/>
            </a:pPr>
            <a:endParaRPr lang="fi-FI" sz="1500" dirty="0"/>
          </a:p>
          <a:p>
            <a:pPr marL="0" indent="0">
              <a:buNone/>
            </a:pPr>
            <a:r>
              <a:rPr lang="fi-FI" sz="1200" dirty="0"/>
              <a:t>Esim. Yhteisöllisten työtilojen verkosto </a:t>
            </a:r>
            <a:r>
              <a:rPr lang="fi-FI" sz="1200" dirty="0" err="1"/>
              <a:t>Mushrooming</a:t>
            </a:r>
            <a:r>
              <a:rPr lang="fi-FI" sz="1200" dirty="0"/>
              <a:t> (Facebookissa kaupunkiseutukohtaiset ryhmät, kuten </a:t>
            </a:r>
            <a:r>
              <a:rPr lang="fi-FI" sz="1200" dirty="0" err="1"/>
              <a:t>Mushrooming</a:t>
            </a:r>
            <a:r>
              <a:rPr lang="fi-FI" sz="1200" dirty="0"/>
              <a:t> Tampere, sekä alusta </a:t>
            </a:r>
            <a:r>
              <a:rPr lang="fi-FI" sz="1200" dirty="0">
                <a:hlinkClick r:id="rId5"/>
              </a:rPr>
              <a:t>www.mushrooming.fi</a:t>
            </a:r>
            <a:r>
              <a:rPr lang="fi-FI" sz="1200" dirty="0"/>
              <a:t>) Kunta voi tarjota palvelun kautta monen kuntoisia tyhjiä tiloja vuokralle sekä lisätä kuntalaisten tietoisuutta verkostosta, jonka avulla voi perustaa yhteisöllisen työtilan. Ihmiset hakeutuvat yhteisöllisiin työtiloihin yrittämisen alkuvaiheessa. Niissä kehkeytyy uusia elinkeinon hankkimisen muotoja. </a:t>
            </a:r>
            <a:r>
              <a:rPr lang="fi-FI" sz="1200" dirty="0">
                <a:hlinkClick r:id="rId6"/>
              </a:rPr>
              <a:t>http://www.agilecities.fi/2017/03/13/tyohuoneverkosto-mushrooming-mahdollistaa-uutta-tyon-kulttuuria-ja-siina-sivussa-myos-kaupunki-korjautuu/</a:t>
            </a:r>
            <a:endParaRPr lang="fi-FI" sz="1200" dirty="0"/>
          </a:p>
          <a:p>
            <a:pPr marL="0" indent="0">
              <a:buNone/>
            </a:pPr>
            <a:endParaRPr lang="fi-FI" sz="1200" dirty="0"/>
          </a:p>
          <a:p>
            <a:pPr marL="0" indent="0">
              <a:buNone/>
            </a:pPr>
            <a:endParaRPr lang="fi-FI" sz="1200" dirty="0"/>
          </a:p>
          <a:p>
            <a:pPr marL="0" indent="0">
              <a:buNone/>
            </a:pPr>
            <a:endParaRPr lang="fi-FI" sz="1200" dirty="0"/>
          </a:p>
          <a:p>
            <a:pPr marL="0" indent="0">
              <a:buNone/>
            </a:pPr>
            <a:endParaRPr lang="fi-FI" sz="1200" dirty="0"/>
          </a:p>
          <a:p>
            <a:pPr marL="0" indent="0">
              <a:buNone/>
            </a:pPr>
            <a:endParaRPr lang="fi-FI" sz="1500" dirty="0"/>
          </a:p>
          <a:p>
            <a:pPr marL="0" indent="0">
              <a:buNone/>
            </a:pPr>
            <a:endParaRPr lang="fi-FI" sz="1500" dirty="0"/>
          </a:p>
          <a:p>
            <a:pPr marL="0" indent="0">
              <a:buNone/>
            </a:pPr>
            <a:endParaRPr lang="fi-FI" sz="1500" dirty="0"/>
          </a:p>
          <a:p>
            <a:pPr marL="0" indent="0">
              <a:buNone/>
            </a:pPr>
            <a:endParaRPr lang="fi-FI" sz="1500" dirty="0"/>
          </a:p>
        </p:txBody>
      </p:sp>
    </p:spTree>
    <p:extLst>
      <p:ext uri="{BB962C8B-B14F-4D97-AF65-F5344CB8AC3E}">
        <p14:creationId xmlns:p14="http://schemas.microsoft.com/office/powerpoint/2010/main" val="8725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0" t="18749" r="21507" b="8941"/>
          <a:stretch/>
        </p:blipFill>
        <p:spPr bwMode="auto">
          <a:xfrm>
            <a:off x="120650" y="1185"/>
            <a:ext cx="6858000" cy="5000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isällön paikkamerkki 2"/>
          <p:cNvSpPr>
            <a:spLocks noGrp="1"/>
          </p:cNvSpPr>
          <p:nvPr>
            <p:ph sz="half" idx="1"/>
          </p:nvPr>
        </p:nvSpPr>
        <p:spPr>
          <a:xfrm>
            <a:off x="5613401" y="130560"/>
            <a:ext cx="3329165" cy="1839720"/>
          </a:xfrm>
        </p:spPr>
        <p:style>
          <a:lnRef idx="0">
            <a:schemeClr val="accent3"/>
          </a:lnRef>
          <a:fillRef idx="3">
            <a:schemeClr val="accent3"/>
          </a:fillRef>
          <a:effectRef idx="3">
            <a:schemeClr val="accent3"/>
          </a:effectRef>
          <a:fontRef idx="minor">
            <a:schemeClr val="lt1"/>
          </a:fontRef>
        </p:style>
        <p:txBody>
          <a:bodyPr>
            <a:normAutofit/>
          </a:bodyPr>
          <a:lstStyle/>
          <a:p>
            <a:pPr marL="0" indent="0">
              <a:buNone/>
            </a:pPr>
            <a:r>
              <a:rPr lang="fi-FI" sz="1500" b="1" dirty="0"/>
              <a:t>Kuka: </a:t>
            </a:r>
            <a:r>
              <a:rPr lang="fi-FI" sz="1500" dirty="0"/>
              <a:t>Helsingin kaupungin kehittämä</a:t>
            </a:r>
          </a:p>
          <a:p>
            <a:pPr marL="0" indent="0">
              <a:buNone/>
            </a:pPr>
            <a:endParaRPr lang="fi-FI" sz="1500" b="1" dirty="0"/>
          </a:p>
          <a:p>
            <a:pPr marL="0" indent="0">
              <a:buNone/>
            </a:pPr>
            <a:r>
              <a:rPr lang="fi-FI" sz="1500" b="1" dirty="0"/>
              <a:t>Mitä</a:t>
            </a:r>
            <a:r>
              <a:rPr lang="fi-FI" sz="1500" dirty="0"/>
              <a:t>: Avoimen koodin ohjelmistoalusta. Kaikkien käyttöön otettavissa oleva!</a:t>
            </a:r>
          </a:p>
          <a:p>
            <a:pPr marL="0" indent="0">
              <a:buNone/>
            </a:pPr>
            <a:endParaRPr lang="fi-FI" sz="1500" b="1" dirty="0"/>
          </a:p>
          <a:p>
            <a:pPr marL="0" indent="0">
              <a:buNone/>
            </a:pPr>
            <a:r>
              <a:rPr lang="fi-FI" sz="1500" b="1" dirty="0"/>
              <a:t>Miksi: </a:t>
            </a:r>
            <a:r>
              <a:rPr lang="fi-FI" sz="1500" dirty="0"/>
              <a:t>Kunnan tilojen ja resurssien markkinointiin kuntalaisille.</a:t>
            </a:r>
          </a:p>
        </p:txBody>
      </p:sp>
    </p:spTree>
    <p:extLst>
      <p:ext uri="{BB962C8B-B14F-4D97-AF65-F5344CB8AC3E}">
        <p14:creationId xmlns:p14="http://schemas.microsoft.com/office/powerpoint/2010/main" val="4062630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pic>
        <p:nvPicPr>
          <p:cNvPr id="8" name="Sisällön paikkamerkki 7">
            <a:extLst>
              <a:ext uri="{FF2B5EF4-FFF2-40B4-BE49-F238E27FC236}">
                <a16:creationId xmlns:a16="http://schemas.microsoft.com/office/drawing/2014/main" id="{506EE475-A354-424B-872F-94AC55E5163F}"/>
              </a:ext>
            </a:extLst>
          </p:cNvPr>
          <p:cNvPicPr>
            <a:picLocks noGrp="1" noChangeAspect="1"/>
          </p:cNvPicPr>
          <p:nvPr>
            <p:ph idx="1"/>
          </p:nvPr>
        </p:nvPicPr>
        <p:blipFill rotWithShape="1">
          <a:blip r:embed="rId5"/>
          <a:srcRect l="42197" t="12333" r="10549" b="21351"/>
          <a:stretch/>
        </p:blipFill>
        <p:spPr>
          <a:xfrm>
            <a:off x="476250" y="320827"/>
            <a:ext cx="8293100" cy="3825232"/>
          </a:xfrm>
          <a:prstGeom prst="rect">
            <a:avLst/>
          </a:prstGeom>
        </p:spPr>
      </p:pic>
    </p:spTree>
    <p:extLst>
      <p:ext uri="{BB962C8B-B14F-4D97-AF65-F5344CB8AC3E}">
        <p14:creationId xmlns:p14="http://schemas.microsoft.com/office/powerpoint/2010/main" val="342937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sp>
        <p:nvSpPr>
          <p:cNvPr id="6" name="Sisällön paikkamerkki 5">
            <a:extLst>
              <a:ext uri="{FF2B5EF4-FFF2-40B4-BE49-F238E27FC236}">
                <a16:creationId xmlns:a16="http://schemas.microsoft.com/office/drawing/2014/main" id="{7B6A54B1-CE09-4FE0-8B49-FF87112F5A86}"/>
              </a:ext>
            </a:extLst>
          </p:cNvPr>
          <p:cNvSpPr>
            <a:spLocks noGrp="1"/>
          </p:cNvSpPr>
          <p:nvPr>
            <p:ph idx="1"/>
          </p:nvPr>
        </p:nvSpPr>
        <p:spPr/>
        <p:txBody>
          <a:bodyPr/>
          <a:lstStyle/>
          <a:p>
            <a:endParaRPr lang="en-US"/>
          </a:p>
        </p:txBody>
      </p:sp>
      <p:pic>
        <p:nvPicPr>
          <p:cNvPr id="7" name="Kuva 6">
            <a:extLst>
              <a:ext uri="{FF2B5EF4-FFF2-40B4-BE49-F238E27FC236}">
                <a16:creationId xmlns:a16="http://schemas.microsoft.com/office/drawing/2014/main" id="{F133A9C3-6018-4DD1-B5D6-1FF4195C8A9B}"/>
              </a:ext>
            </a:extLst>
          </p:cNvPr>
          <p:cNvPicPr>
            <a:picLocks noChangeAspect="1"/>
          </p:cNvPicPr>
          <p:nvPr/>
        </p:nvPicPr>
        <p:blipFill rotWithShape="1">
          <a:blip r:embed="rId5"/>
          <a:srcRect l="5555" t="12469" r="9585" b="4815"/>
          <a:stretch/>
        </p:blipFill>
        <p:spPr>
          <a:xfrm>
            <a:off x="348018" y="0"/>
            <a:ext cx="8338782" cy="4572000"/>
          </a:xfrm>
          <a:prstGeom prst="rect">
            <a:avLst/>
          </a:prstGeom>
        </p:spPr>
      </p:pic>
    </p:spTree>
    <p:extLst>
      <p:ext uri="{BB962C8B-B14F-4D97-AF65-F5344CB8AC3E}">
        <p14:creationId xmlns:p14="http://schemas.microsoft.com/office/powerpoint/2010/main" val="110970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 name="Sisällön paikkamerkki 1">
            <a:extLst>
              <a:ext uri="{FF2B5EF4-FFF2-40B4-BE49-F238E27FC236}">
                <a16:creationId xmlns:a16="http://schemas.microsoft.com/office/drawing/2014/main" id="{E864CCFB-9DDF-4E25-9CE9-A259B96122BA}"/>
              </a:ext>
            </a:extLst>
          </p:cNvPr>
          <p:cNvPicPr>
            <a:picLocks noGrp="1" noChangeAspect="1"/>
          </p:cNvPicPr>
          <p:nvPr>
            <p:ph idx="1"/>
          </p:nvPr>
        </p:nvPicPr>
        <p:blipFill rotWithShape="1">
          <a:blip r:embed="rId4"/>
          <a:srcRect l="5958" t="11647" r="4484" b="4162"/>
          <a:stretch/>
        </p:blipFill>
        <p:spPr>
          <a:xfrm>
            <a:off x="349250" y="37822"/>
            <a:ext cx="8636000" cy="4566627"/>
          </a:xfrm>
          <a:prstGeom prst="rect">
            <a:avLst/>
          </a:prstGeom>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spTree>
    <p:extLst>
      <p:ext uri="{BB962C8B-B14F-4D97-AF65-F5344CB8AC3E}">
        <p14:creationId xmlns:p14="http://schemas.microsoft.com/office/powerpoint/2010/main" val="657632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 name="Sisällön paikkamerkki 1">
            <a:extLst>
              <a:ext uri="{FF2B5EF4-FFF2-40B4-BE49-F238E27FC236}">
                <a16:creationId xmlns:a16="http://schemas.microsoft.com/office/drawing/2014/main" id="{2191FDA7-E2CA-4BD9-860D-796E1267F2BD}"/>
              </a:ext>
            </a:extLst>
          </p:cNvPr>
          <p:cNvPicPr>
            <a:picLocks noGrp="1" noChangeAspect="1"/>
          </p:cNvPicPr>
          <p:nvPr>
            <p:ph idx="1"/>
          </p:nvPr>
        </p:nvPicPr>
        <p:blipFill rotWithShape="1">
          <a:blip r:embed="rId4"/>
          <a:srcRect l="6484" t="11273" r="9220" b="4911"/>
          <a:stretch/>
        </p:blipFill>
        <p:spPr>
          <a:xfrm>
            <a:off x="609600" y="37822"/>
            <a:ext cx="8098093" cy="4529271"/>
          </a:xfrm>
          <a:prstGeom prst="rect">
            <a:avLst/>
          </a:prstGeom>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spTree>
    <p:extLst>
      <p:ext uri="{BB962C8B-B14F-4D97-AF65-F5344CB8AC3E}">
        <p14:creationId xmlns:p14="http://schemas.microsoft.com/office/powerpoint/2010/main" val="174922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pic>
        <p:nvPicPr>
          <p:cNvPr id="5" name="Sisällön paikkamerkki 4">
            <a:extLst>
              <a:ext uri="{FF2B5EF4-FFF2-40B4-BE49-F238E27FC236}">
                <a16:creationId xmlns:a16="http://schemas.microsoft.com/office/drawing/2014/main" id="{2FA5DDA8-D859-47A8-B9F8-14E286DBC1A7}"/>
              </a:ext>
            </a:extLst>
          </p:cNvPr>
          <p:cNvPicPr>
            <a:picLocks noGrp="1" noChangeAspect="1"/>
          </p:cNvPicPr>
          <p:nvPr>
            <p:ph idx="1"/>
          </p:nvPr>
        </p:nvPicPr>
        <p:blipFill rotWithShape="1">
          <a:blip r:embed="rId5"/>
          <a:srcRect l="6589" t="12208" r="9114" b="4724"/>
          <a:stretch/>
        </p:blipFill>
        <p:spPr>
          <a:xfrm>
            <a:off x="1068085" y="279803"/>
            <a:ext cx="7499350" cy="4156943"/>
          </a:xfrm>
          <a:prstGeom prst="rect">
            <a:avLst/>
          </a:prstGeom>
        </p:spPr>
      </p:pic>
    </p:spTree>
    <p:extLst>
      <p:ext uri="{BB962C8B-B14F-4D97-AF65-F5344CB8AC3E}">
        <p14:creationId xmlns:p14="http://schemas.microsoft.com/office/powerpoint/2010/main" val="2997508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sp>
        <p:nvSpPr>
          <p:cNvPr id="2" name="Otsikko 1"/>
          <p:cNvSpPr>
            <a:spLocks noGrp="1"/>
          </p:cNvSpPr>
          <p:nvPr>
            <p:ph type="title"/>
          </p:nvPr>
        </p:nvSpPr>
        <p:spPr/>
        <p:txBody>
          <a:bodyPr>
            <a:normAutofit/>
          </a:bodyPr>
          <a:lstStyle/>
          <a:p>
            <a:r>
              <a:rPr lang="fi-FI" dirty="0"/>
              <a:t>Tyhjien tilojen käyttöönotto</a:t>
            </a:r>
          </a:p>
        </p:txBody>
      </p:sp>
      <p:sp>
        <p:nvSpPr>
          <p:cNvPr id="3" name="Sisällön paikkamerkki 2"/>
          <p:cNvSpPr>
            <a:spLocks noGrp="1"/>
          </p:cNvSpPr>
          <p:nvPr>
            <p:ph idx="1"/>
          </p:nvPr>
        </p:nvSpPr>
        <p:spPr>
          <a:xfrm>
            <a:off x="1929894" y="1369434"/>
            <a:ext cx="5543412" cy="3074630"/>
          </a:xfrm>
        </p:spPr>
        <p:txBody>
          <a:bodyPr>
            <a:normAutofit/>
          </a:bodyPr>
          <a:lstStyle/>
          <a:p>
            <a:pPr marL="0" indent="0">
              <a:buNone/>
            </a:pPr>
            <a:endParaRPr lang="fi-FI" sz="1500" dirty="0"/>
          </a:p>
          <a:p>
            <a:pPr marL="0" indent="0">
              <a:buNone/>
            </a:pPr>
            <a:endParaRPr lang="fi-FI" sz="1500" dirty="0"/>
          </a:p>
          <a:p>
            <a:pPr marL="0" indent="0">
              <a:buNone/>
            </a:pPr>
            <a:endParaRPr lang="fi-FI" sz="1500" dirty="0"/>
          </a:p>
          <a:p>
            <a:pPr marL="0" indent="0">
              <a:buNone/>
            </a:pPr>
            <a:endParaRPr lang="fi-FI" sz="1500" dirty="0"/>
          </a:p>
        </p:txBody>
      </p:sp>
      <p:sp>
        <p:nvSpPr>
          <p:cNvPr id="6" name="Sisällön paikkamerkki 2"/>
          <p:cNvSpPr txBox="1">
            <a:spLocks/>
          </p:cNvSpPr>
          <p:nvPr/>
        </p:nvSpPr>
        <p:spPr>
          <a:xfrm>
            <a:off x="2087724" y="1006078"/>
            <a:ext cx="5385582" cy="3495136"/>
          </a:xfrm>
          <a:prstGeom prst="rect">
            <a:avLst/>
          </a:prstGeom>
        </p:spPr>
        <p:txBody>
          <a:bodyPr vert="horz" lIns="68580" tIns="34290" rIns="68580" bIns="34290" rtlCol="0">
            <a:normAutofit fontScale="92500" lnSpcReduction="10000"/>
          </a:bodyPr>
          <a:lstStyle>
            <a:lvl1pPr marL="252000" indent="-252000" algn="l" defTabSz="914400" rtl="0" eaLnBrk="1" latinLnBrk="0" hangingPunct="1">
              <a:spcBef>
                <a:spcPct val="20000"/>
              </a:spcBef>
              <a:buFont typeface="Microsoft Sans Serif" pitchFamily="34" charset="0"/>
              <a:buChar char="•"/>
              <a:defRPr sz="3200" kern="1200">
                <a:solidFill>
                  <a:schemeClr val="tx1"/>
                </a:solidFill>
                <a:latin typeface="+mn-lt"/>
                <a:ea typeface="+mn-ea"/>
                <a:cs typeface="+mn-cs"/>
              </a:defRPr>
            </a:lvl1pPr>
            <a:lvl2pPr marL="504000" indent="-2520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756000" indent="-2520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008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260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1512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1764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2016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2268000" indent="-252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i-FI" sz="1500" dirty="0"/>
              <a:t>Kaksi yleisintä kompastuskiveä </a:t>
            </a:r>
          </a:p>
          <a:p>
            <a:pPr marL="0" indent="0">
              <a:buNone/>
            </a:pPr>
            <a:endParaRPr lang="fi-FI" sz="1500" dirty="0"/>
          </a:p>
          <a:p>
            <a:pPr marL="0" indent="0">
              <a:buNone/>
            </a:pPr>
            <a:r>
              <a:rPr lang="fi-FI" sz="1500" dirty="0"/>
              <a:t>   1. Tiloja korjataan liikaa ja liian nopeasti</a:t>
            </a:r>
          </a:p>
          <a:p>
            <a:pPr marL="189000" lvl="1" indent="0">
              <a:buNone/>
            </a:pPr>
            <a:r>
              <a:rPr lang="fi-FI" sz="1200" dirty="0">
                <a:solidFill>
                  <a:schemeClr val="accent6">
                    <a:lumMod val="10000"/>
                  </a:schemeClr>
                </a:solidFill>
              </a:rPr>
              <a:t>Usein tilan uusi käyttötarkoitus ei ole tarkalleen tiedossa. Uusia käyttäjiä voidaan etsiä erilaisilla kokeiluilla. Liian valmiiksi korjatun tilan vuokra nousee helposti liian korkeaksi potentiaalisimmille uusille käyttäjille (aloittelevat pienyrittäjät, kulttuuriala, yhteiskunnallisen yrittäjät) eikä vastaa heidän tarpeisiinsa. Ratkaisu: Varovaisen korjaamisen periaatteen rohkea soveltaminen</a:t>
            </a:r>
          </a:p>
          <a:p>
            <a:pPr marL="189000" lvl="1" indent="0">
              <a:buNone/>
            </a:pPr>
            <a:r>
              <a:rPr lang="fi-FI" sz="1500" dirty="0"/>
              <a:t>2. Tilojen arvo seuraa tiloista saatavan vuokran suuruutta</a:t>
            </a:r>
          </a:p>
          <a:p>
            <a:pPr marL="189000" lvl="1" indent="0">
              <a:buNone/>
            </a:pPr>
            <a:r>
              <a:rPr lang="fi-FI" sz="1200" dirty="0"/>
              <a:t>Nykyinen käytäntö kannustaa jättämään tilat tyhjiksi ennemmin kuin antamaan niitä alemmalla vuokralla tai ilmaiseksi käyttöön. Matala vuokrataso on tiloja käyttöönottaville kokeilijayhteisöille elinehto. Ratkaisu: Kokeilevan käytön periaate </a:t>
            </a:r>
            <a:r>
              <a:rPr lang="fi-FI" sz="1200" dirty="0" err="1"/>
              <a:t>MRL:ään</a:t>
            </a:r>
            <a:r>
              <a:rPr lang="fi-FI" sz="1200" dirty="0"/>
              <a:t>. Kokeilevassa käytössä olevan kiinteistön arvo määritellään kokeilua edeltäneen vuokratason mukaan. Kuntien mahdollisuuksia edistää kiinteistön arvon säilyttävää käytäntöä selvitettävä. </a:t>
            </a:r>
          </a:p>
          <a:p>
            <a:pPr marL="189000" lvl="1" indent="0">
              <a:buNone/>
            </a:pPr>
            <a:endParaRPr lang="fi-FI" sz="1500" dirty="0"/>
          </a:p>
          <a:p>
            <a:pPr marL="0" indent="0">
              <a:buNone/>
            </a:pPr>
            <a:r>
              <a:rPr lang="fi-FI" sz="1200" dirty="0"/>
              <a:t>Lisää: </a:t>
            </a:r>
            <a:r>
              <a:rPr lang="fi-FI" sz="1200" dirty="0">
                <a:hlinkClick r:id="rId5"/>
              </a:rPr>
              <a:t>https://www.agilecities.fi/2019/02/18/politiikkasuositus-tyhjat-tilat-kaupunkien-voimavaraksi/</a:t>
            </a:r>
            <a:endParaRPr lang="fi-FI" sz="1200" dirty="0"/>
          </a:p>
          <a:p>
            <a:pPr marL="0" indent="0">
              <a:buNone/>
            </a:pPr>
            <a:endParaRPr lang="fi-FI" sz="1200" dirty="0"/>
          </a:p>
          <a:p>
            <a:pPr marL="0" indent="0">
              <a:buNone/>
            </a:pPr>
            <a:endParaRPr lang="fi-FI" sz="1500" dirty="0"/>
          </a:p>
          <a:p>
            <a:pPr marL="0" indent="0">
              <a:buNone/>
            </a:pPr>
            <a:endParaRPr lang="fi-FI" sz="1500" dirty="0"/>
          </a:p>
          <a:p>
            <a:pPr marL="0" indent="0">
              <a:buNone/>
            </a:pPr>
            <a:endParaRPr lang="fi-FI" sz="1500" dirty="0"/>
          </a:p>
          <a:p>
            <a:pPr marL="0" indent="0">
              <a:buNone/>
            </a:pPr>
            <a:endParaRPr lang="fi-FI" sz="1500" dirty="0"/>
          </a:p>
        </p:txBody>
      </p:sp>
    </p:spTree>
    <p:extLst>
      <p:ext uri="{BB962C8B-B14F-4D97-AF65-F5344CB8AC3E}">
        <p14:creationId xmlns:p14="http://schemas.microsoft.com/office/powerpoint/2010/main" val="320113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pic>
        <p:nvPicPr>
          <p:cNvPr id="2" name="Sisällön paikkamerkki 1">
            <a:extLst>
              <a:ext uri="{FF2B5EF4-FFF2-40B4-BE49-F238E27FC236}">
                <a16:creationId xmlns:a16="http://schemas.microsoft.com/office/drawing/2014/main" id="{92552F30-D2F3-40AA-ADE4-9A3AB771C3EC}"/>
              </a:ext>
            </a:extLst>
          </p:cNvPr>
          <p:cNvPicPr>
            <a:picLocks noGrp="1" noChangeAspect="1"/>
          </p:cNvPicPr>
          <p:nvPr>
            <p:ph idx="1"/>
          </p:nvPr>
        </p:nvPicPr>
        <p:blipFill rotWithShape="1">
          <a:blip r:embed="rId5"/>
          <a:srcRect l="5640" t="11459" r="10274" b="7717"/>
          <a:stretch/>
        </p:blipFill>
        <p:spPr>
          <a:xfrm>
            <a:off x="774700" y="226159"/>
            <a:ext cx="7416800" cy="4010085"/>
          </a:xfrm>
          <a:prstGeom prst="rect">
            <a:avLst/>
          </a:prstGeom>
        </p:spPr>
      </p:pic>
    </p:spTree>
    <p:extLst>
      <p:ext uri="{BB962C8B-B14F-4D97-AF65-F5344CB8AC3E}">
        <p14:creationId xmlns:p14="http://schemas.microsoft.com/office/powerpoint/2010/main" val="169435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council of tampere 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923" y="4652756"/>
            <a:ext cx="1501678" cy="452922"/>
          </a:xfrm>
          <a:prstGeom prst="rect">
            <a:avLst/>
          </a:prstGeom>
          <a:noFill/>
          <a:extLst>
            <a:ext uri="{909E8E84-426E-40DD-AFC4-6F175D3DCCD1}">
              <a14:hiddenFill xmlns:a14="http://schemas.microsoft.com/office/drawing/2010/main">
                <a:solidFill>
                  <a:srgbClr val="FFFFFF"/>
                </a:solidFill>
              </a14:hiddenFill>
            </a:ext>
          </a:extLst>
        </p:spPr>
      </p:pic>
      <p:pic>
        <p:nvPicPr>
          <p:cNvPr id="22" name="Kuva 21">
            <a:extLst>
              <a:ext uri="{FF2B5EF4-FFF2-40B4-BE49-F238E27FC236}">
                <a16:creationId xmlns:a16="http://schemas.microsoft.com/office/drawing/2014/main" id="{14CDE684-CD68-492B-9E7B-53B821E8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635" y="4444064"/>
            <a:ext cx="1944216" cy="557914"/>
          </a:xfrm>
          <a:prstGeom prst="rect">
            <a:avLst/>
          </a:prstGeom>
        </p:spPr>
      </p:pic>
      <p:pic>
        <p:nvPicPr>
          <p:cNvPr id="2" name="Sisällön paikkamerkki 1">
            <a:extLst>
              <a:ext uri="{FF2B5EF4-FFF2-40B4-BE49-F238E27FC236}">
                <a16:creationId xmlns:a16="http://schemas.microsoft.com/office/drawing/2014/main" id="{FAB4A743-6508-4706-9C8D-4C1586F3FF91}"/>
              </a:ext>
            </a:extLst>
          </p:cNvPr>
          <p:cNvPicPr>
            <a:picLocks noGrp="1" noChangeAspect="1"/>
          </p:cNvPicPr>
          <p:nvPr>
            <p:ph idx="1"/>
          </p:nvPr>
        </p:nvPicPr>
        <p:blipFill rotWithShape="1">
          <a:blip r:embed="rId5"/>
          <a:srcRect l="5958" t="11834" r="9956" b="4536"/>
          <a:stretch/>
        </p:blipFill>
        <p:spPr>
          <a:xfrm>
            <a:off x="666750" y="64239"/>
            <a:ext cx="7429500" cy="4156429"/>
          </a:xfrm>
          <a:prstGeom prst="rect">
            <a:avLst/>
          </a:prstGeom>
        </p:spPr>
      </p:pic>
    </p:spTree>
    <p:extLst>
      <p:ext uri="{BB962C8B-B14F-4D97-AF65-F5344CB8AC3E}">
        <p14:creationId xmlns:p14="http://schemas.microsoft.com/office/powerpoint/2010/main" val="3600359295"/>
      </p:ext>
    </p:extLst>
  </p:cSld>
  <p:clrMapOvr>
    <a:masterClrMapping/>
  </p:clrMapOvr>
</p:sld>
</file>

<file path=ppt/theme/theme1.xml><?xml version="1.0" encoding="utf-8"?>
<a:theme xmlns:a="http://schemas.openxmlformats.org/drawingml/2006/main" name="_SYKEpohja_valk_sini">
  <a:themeElements>
    <a:clrScheme name="CIRCWASTE">
      <a:dk1>
        <a:srgbClr val="000000"/>
      </a:dk1>
      <a:lt1>
        <a:srgbClr val="FFFFFF"/>
      </a:lt1>
      <a:dk2>
        <a:srgbClr val="005B7F"/>
      </a:dk2>
      <a:lt2>
        <a:srgbClr val="BFD730"/>
      </a:lt2>
      <a:accent1>
        <a:srgbClr val="A9A3A1"/>
      </a:accent1>
      <a:accent2>
        <a:srgbClr val="00B0BD"/>
      </a:accent2>
      <a:accent3>
        <a:srgbClr val="6DCFF6"/>
      </a:accent3>
      <a:accent4>
        <a:srgbClr val="8DC63F"/>
      </a:accent4>
      <a:accent5>
        <a:srgbClr val="BDCAD3"/>
      </a:accent5>
      <a:accent6>
        <a:srgbClr val="9FD18B"/>
      </a:accent6>
      <a:hlink>
        <a:srgbClr val="16BECF"/>
      </a:hlink>
      <a:folHlink>
        <a:srgbClr val="005B7F"/>
      </a:folHlink>
    </a:clrScheme>
    <a:fontScheme name="SYK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CIRCWASTE_ppt-pohja_2020.potx" id="{FA01EFB8-E8B1-4428-9857-1D1CC05AFFAD}" vid="{30616F5E-C922-4C2A-A0A2-1636504C7956}"/>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4DB2B9EBB673B34A87C8D477BD9185CB" ma:contentTypeVersion="1" ma:contentTypeDescription="Luo uusi asiakirja." ma:contentTypeScope="" ma:versionID="6791d1fad64627e9e1be8f4d1e60f66a">
  <xsd:schema xmlns:xsd="http://www.w3.org/2001/XMLSchema" xmlns:xs="http://www.w3.org/2001/XMLSchema" xmlns:p="http://schemas.microsoft.com/office/2006/metadata/properties" xmlns:ns2="9710b3e8-5705-47d5-a595-ff0d77476f69" targetNamespace="http://schemas.microsoft.com/office/2006/metadata/properties" ma:root="true" ma:fieldsID="4c1ccdb61ece8cb4577ab9ec646a5a7b" ns2:_="">
    <xsd:import namespace="9710b3e8-5705-47d5-a595-ff0d77476f69"/>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0b3e8-5705-47d5-a595-ff0d77476f69"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295499-3FCA-46F6-982C-F63EF48D2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0b3e8-5705-47d5-a595-ff0d77476f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925D0E-F979-4D5E-AF80-22C50390D3F8}">
  <ds:schemaRefs>
    <ds:schemaRef ds:uri="http://purl.org/dc/dcmitype/"/>
    <ds:schemaRef ds:uri="http://schemas.microsoft.com/office/2006/documentManagement/types"/>
    <ds:schemaRef ds:uri="9710b3e8-5705-47d5-a595-ff0d77476f69"/>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DA14371-7D0D-4DB5-8729-C0C96B8F33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575</TotalTime>
  <Words>2664</Words>
  <Application>Microsoft Office PowerPoint</Application>
  <PresentationFormat>Näytössä katseltava esitys (16:9)</PresentationFormat>
  <Paragraphs>166</Paragraphs>
  <Slides>14</Slides>
  <Notes>12</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14</vt:i4>
      </vt:variant>
    </vt:vector>
  </HeadingPairs>
  <TitlesOfParts>
    <vt:vector size="20" baseType="lpstr">
      <vt:lpstr>Arial</vt:lpstr>
      <vt:lpstr>Arial Rounded MT Bold</vt:lpstr>
      <vt:lpstr>Calibri</vt:lpstr>
      <vt:lpstr>Courier New</vt:lpstr>
      <vt:lpstr>Microsoft Sans Serif</vt:lpstr>
      <vt:lpstr>_SYKEpohja_valk_sini</vt:lpstr>
      <vt:lpstr>Tekninen toimi -  tilojen käyttöaste </vt:lpstr>
      <vt:lpstr>PowerPoint-esitys</vt:lpstr>
      <vt:lpstr>PowerPoint-esitys</vt:lpstr>
      <vt:lpstr>PowerPoint-esitys</vt:lpstr>
      <vt:lpstr>PowerPoint-esitys</vt:lpstr>
      <vt:lpstr>PowerPoint-esitys</vt:lpstr>
      <vt:lpstr>Tyhjien tilojen käyttöönotto</vt:lpstr>
      <vt:lpstr>PowerPoint-esitys</vt:lpstr>
      <vt:lpstr>PowerPoint-esitys</vt:lpstr>
      <vt:lpstr>PowerPoint-esitys</vt:lpstr>
      <vt:lpstr>PowerPoint-esitys</vt:lpstr>
      <vt:lpstr>Tilojen käyttöasteen nosto</vt:lpstr>
      <vt:lpstr>Tyhjien tilojen käyttöönotto</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Kiertotalouden työkalu kunnille C2.2.</dc:title>
  <dc:creator>Tiitto Hannele</dc:creator>
  <cp:lastModifiedBy>Kaminen Kaarina</cp:lastModifiedBy>
  <cp:revision>51</cp:revision>
  <dcterms:created xsi:type="dcterms:W3CDTF">2021-03-04T15:33:19Z</dcterms:created>
  <dcterms:modified xsi:type="dcterms:W3CDTF">2021-04-21T07:59:24Z</dcterms:modified>
</cp:coreProperties>
</file>